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50"/>
  </p:notesMasterIdLst>
  <p:sldIdLst>
    <p:sldId id="352" r:id="rId2"/>
    <p:sldId id="421" r:id="rId3"/>
    <p:sldId id="1756" r:id="rId4"/>
    <p:sldId id="271" r:id="rId5"/>
    <p:sldId id="1826" r:id="rId6"/>
    <p:sldId id="273" r:id="rId7"/>
    <p:sldId id="274" r:id="rId8"/>
    <p:sldId id="275" r:id="rId9"/>
    <p:sldId id="1805" r:id="rId10"/>
    <p:sldId id="276" r:id="rId11"/>
    <p:sldId id="277" r:id="rId12"/>
    <p:sldId id="278" r:id="rId13"/>
    <p:sldId id="279" r:id="rId14"/>
    <p:sldId id="280" r:id="rId15"/>
    <p:sldId id="281" r:id="rId16"/>
    <p:sldId id="1854" r:id="rId17"/>
    <p:sldId id="282" r:id="rId18"/>
    <p:sldId id="284" r:id="rId19"/>
    <p:sldId id="285" r:id="rId20"/>
    <p:sldId id="286" r:id="rId21"/>
    <p:sldId id="1828" r:id="rId22"/>
    <p:sldId id="1829" r:id="rId23"/>
    <p:sldId id="1830" r:id="rId24"/>
    <p:sldId id="1832" r:id="rId25"/>
    <p:sldId id="1831" r:id="rId26"/>
    <p:sldId id="1833" r:id="rId27"/>
    <p:sldId id="1836" r:id="rId28"/>
    <p:sldId id="1834" r:id="rId29"/>
    <p:sldId id="1845" r:id="rId30"/>
    <p:sldId id="1846" r:id="rId31"/>
    <p:sldId id="1847" r:id="rId32"/>
    <p:sldId id="1844" r:id="rId33"/>
    <p:sldId id="1837" r:id="rId34"/>
    <p:sldId id="1848" r:id="rId35"/>
    <p:sldId id="1849" r:id="rId36"/>
    <p:sldId id="1838" r:id="rId37"/>
    <p:sldId id="1852" r:id="rId38"/>
    <p:sldId id="1839" r:id="rId39"/>
    <p:sldId id="1840" r:id="rId40"/>
    <p:sldId id="1842" r:id="rId41"/>
    <p:sldId id="1843" r:id="rId42"/>
    <p:sldId id="349" r:id="rId43"/>
    <p:sldId id="350" r:id="rId44"/>
    <p:sldId id="1851" r:id="rId45"/>
    <p:sldId id="1850" r:id="rId46"/>
    <p:sldId id="1855" r:id="rId47"/>
    <p:sldId id="1856" r:id="rId48"/>
    <p:sldId id="1288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v" initials="C" lastIdx="1" clrIdx="0">
    <p:extLst>
      <p:ext uri="{19B8F6BF-5375-455C-9EA6-DF929625EA0E}">
        <p15:presenceInfo xmlns:p15="http://schemas.microsoft.com/office/powerpoint/2012/main" userId="C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CC"/>
    <a:srgbClr val="0F22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70" d="100"/>
          <a:sy n="70" d="100"/>
        </p:scale>
        <p:origin x="738" y="4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28C82-CA69-4C24-80B0-668ACBAF35BA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1793F-0F1D-49B1-A0BA-855CC243B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1793F-0F1D-49B1-A0BA-855CC243B45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0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2bb12cd8dfb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2bb12cd8dfb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2709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2bb12cd8dfb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2bb12cd8dfb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2bb12cd8df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2bb12cd8df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2bb12cd8dfb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2bb12cd8dfb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492876"/>
            <a:ext cx="2844800" cy="3651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4D437B6-AF51-41FE-A15C-B73F52768B73}" type="datetime1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92876"/>
            <a:ext cx="3860800" cy="3651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Presented by Dr. Muhammad Nouman Noor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477001"/>
            <a:ext cx="2844800" cy="3651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E519E-7A7F-4F38-A51E-92BDD49D39F1}" type="datetime1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9DFFE-D3CF-415A-BCC5-228D01C1F312}" type="datetime1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0" y="85367"/>
            <a:ext cx="12192000" cy="763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0" y="6261533"/>
            <a:ext cx="12192000" cy="596400"/>
          </a:xfrm>
          <a:prstGeom prst="rect">
            <a:avLst/>
          </a:prstGeom>
          <a:solidFill>
            <a:srgbClr val="333399">
              <a:alpha val="426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UC Berkeley -- Spring 2024 -- Deep Unsupervised Learning -- Pieter Abbeel, Kevin Frans, Philipp Wu, Wilson Yan  -- L6 Diffusion Models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210495" y="1052520"/>
            <a:ext cx="11118000" cy="47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426709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Calibri"/>
              <a:buChar char="■"/>
              <a:defRPr sz="32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397923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Calibri"/>
              <a:buChar char="■"/>
              <a:defRPr sz="2667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38099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900"/>
              <a:buFont typeface="Calibri"/>
              <a:buChar char="■"/>
              <a:defRPr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388609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990"/>
              <a:buFont typeface="Calibri"/>
              <a:buChar char="■"/>
              <a:defRPr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38099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Char char="■"/>
              <a:defRPr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38099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Char char="■"/>
              <a:defRPr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38099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Char char="■"/>
              <a:defRPr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38099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Char char="■"/>
              <a:defRPr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38099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Char char="■"/>
              <a:defRPr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2770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DE720-BFB8-4915-98FA-D9EBE22694DB}" type="datetime1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</p:spPr>
        <p:txBody>
          <a:bodyPr>
            <a:noAutofit/>
          </a:bodyPr>
          <a:lstStyle>
            <a:lvl1pPr>
              <a:defRPr sz="3600" b="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D8E6E-2D0D-4DA0-A54A-0E57C8F4ADAA}" type="datetime1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7519-56D9-4396-9C4B-5D50F9D09568}" type="datetime1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57E86-DD43-4B0E-835D-145A6D323C7B}" type="datetime1">
              <a:rPr lang="en-US" smtClean="0"/>
              <a:t>11/12/2025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392EA-0A87-4254-AEAD-AF317925F427}" type="datetime1">
              <a:rPr lang="en-US" smtClean="0"/>
              <a:t>11/12/2025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9600" y="1524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48123-B757-4ACD-9BCA-D72C6B2939E3}" type="datetime1">
              <a:rPr lang="en-US" smtClean="0"/>
              <a:t>11/12/2025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0C258-2402-4E73-8FF3-730C488A4390}" type="datetime1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03804-5ADC-45B6-B41F-FFCAB16DC99F}" type="datetime1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1D6CDA-11BC-4FB9-AD2D-41970D93B461}"/>
              </a:ext>
            </a:extLst>
          </p:cNvPr>
          <p:cNvSpPr/>
          <p:nvPr userDrawn="1"/>
        </p:nvSpPr>
        <p:spPr>
          <a:xfrm>
            <a:off x="14400" y="182564"/>
            <a:ext cx="12158400" cy="3508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28801"/>
            <a:ext cx="10972800" cy="429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642FE03-C9FF-480A-942C-8887FB6D53DE}" type="datetime1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Presented by Dr. Muhammad Nouman Noor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12" Type="http://schemas.openxmlformats.org/officeDocument/2006/relationships/image" Target="../media/image3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38.png"/><Relationship Id="rId5" Type="http://schemas.openxmlformats.org/officeDocument/2006/relationships/image" Target="../media/image6.jpg"/><Relationship Id="rId10" Type="http://schemas.openxmlformats.org/officeDocument/2006/relationships/image" Target="../media/image10.png"/><Relationship Id="rId4" Type="http://schemas.openxmlformats.org/officeDocument/2006/relationships/image" Target="../media/image5.jp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7" Type="http://schemas.openxmlformats.org/officeDocument/2006/relationships/image" Target="../media/image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71.pn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12" Type="http://schemas.openxmlformats.org/officeDocument/2006/relationships/image" Target="../media/image70.png"/><Relationship Id="rId2" Type="http://schemas.openxmlformats.org/officeDocument/2006/relationships/image" Target="../media/image3.jp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69.png"/><Relationship Id="rId5" Type="http://schemas.openxmlformats.org/officeDocument/2006/relationships/image" Target="../media/image6.jp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5.jpg"/><Relationship Id="rId9" Type="http://schemas.openxmlformats.org/officeDocument/2006/relationships/image" Target="../media/image11.png"/><Relationship Id="rId14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109/CVPR52688.2022.01042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uisbouchard.ai/latent-diffusion-models/" TargetMode="External"/><Relationship Id="rId2" Type="http://schemas.openxmlformats.org/officeDocument/2006/relationships/hyperlink" Target="https://lilianweng.github.io/posts/2021-07-11-diffusion-model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pdf/2103.00020v1.pdf" TargetMode="External"/><Relationship Id="rId4" Type="http://schemas.openxmlformats.org/officeDocument/2006/relationships/hyperlink" Target="https://openai.com/research/clip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pn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12" Type="http://schemas.openxmlformats.org/officeDocument/2006/relationships/image" Target="../media/image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2.png"/><Relationship Id="rId5" Type="http://schemas.openxmlformats.org/officeDocument/2006/relationships/image" Target="../media/image6.jp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9.pn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12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7.png"/><Relationship Id="rId5" Type="http://schemas.openxmlformats.org/officeDocument/2006/relationships/image" Target="../media/image5.jp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4.jpg"/><Relationship Id="rId9" Type="http://schemas.openxmlformats.org/officeDocument/2006/relationships/image" Target="../media/image9.jp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71483-12DD-4724-91E7-428D1565C9E2}" type="datetime1">
              <a:rPr lang="en-US" smtClean="0"/>
              <a:t>11/12/2025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52700" y="457200"/>
            <a:ext cx="6329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99CC"/>
                </a:solidFill>
                <a:latin typeface="arial" panose="020B0604020202020204" pitchFamily="34" charset="0"/>
              </a:rPr>
              <a:t>National University of Computer and Emerging Sciences</a:t>
            </a:r>
            <a:endParaRPr lang="en-US" b="1" dirty="0">
              <a:solidFill>
                <a:srgbClr val="0099CC"/>
              </a:solidFill>
            </a:endParaRP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2501901" y="2430404"/>
            <a:ext cx="7658099" cy="1253511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45791" dir="3378596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3200" dirty="0">
                <a:solidFill>
                  <a:schemeClr val="bg1"/>
                </a:solidFill>
              </a:rPr>
              <a:t>Stable Diffusion Model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2552700" y="4800600"/>
            <a:ext cx="7086600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000" b="1" dirty="0">
                <a:solidFill>
                  <a:srgbClr val="002060"/>
                </a:solidFill>
                <a:latin typeface="Arial" charset="0"/>
              </a:rPr>
              <a:t>Dr. Muhammad Nouman Noor</a:t>
            </a:r>
          </a:p>
          <a:p>
            <a:pPr algn="ctr">
              <a:spcBef>
                <a:spcPct val="50000"/>
              </a:spcBef>
            </a:pPr>
            <a:r>
              <a:rPr lang="en-GB" sz="2000" b="1" dirty="0">
                <a:solidFill>
                  <a:srgbClr val="002060"/>
                </a:solidFill>
                <a:latin typeface="Arial" charset="0"/>
              </a:rPr>
              <a:t>Department of Artificial Intelligence and Computer Science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514600" y="3842753"/>
            <a:ext cx="739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/>
              <a:t>AI-5004 Adv. </a:t>
            </a:r>
            <a:r>
              <a:rPr lang="en-US" sz="2800" b="1"/>
              <a:t>Topics in Generative </a:t>
            </a:r>
            <a:r>
              <a:rPr lang="en-US" sz="2800" b="1" dirty="0"/>
              <a:t>AI</a:t>
            </a:r>
          </a:p>
        </p:txBody>
      </p:sp>
      <p:pic>
        <p:nvPicPr>
          <p:cNvPr id="4098" name="Picture 2" descr="National University of Computer and Emerging Sciences - Wikipedia">
            <a:extLst>
              <a:ext uri="{FF2B5EF4-FFF2-40B4-BE49-F238E27FC236}">
                <a16:creationId xmlns:a16="http://schemas.microsoft.com/office/drawing/2014/main" id="{E0F510F5-0228-44A0-926A-4D4211F6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49478"/>
            <a:ext cx="954108" cy="95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205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76880" y="6124642"/>
            <a:ext cx="120650" cy="131660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800" spc="-13" dirty="0">
                <a:solidFill>
                  <a:srgbClr val="8C8C8C"/>
                </a:solidFill>
                <a:latin typeface="Trebuchet MS"/>
                <a:cs typeface="Trebuchet MS"/>
              </a:rPr>
              <a:t>23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61792" y="649306"/>
            <a:ext cx="6662738" cy="562547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spcBef>
                <a:spcPts val="67"/>
              </a:spcBef>
            </a:pPr>
            <a:r>
              <a:rPr spc="-10" dirty="0"/>
              <a:t>Reverse</a:t>
            </a:r>
            <a:r>
              <a:rPr spc="-30" dirty="0"/>
              <a:t> </a:t>
            </a:r>
            <a:r>
              <a:rPr spc="-13" dirty="0"/>
              <a:t>Denoising</a:t>
            </a:r>
            <a:r>
              <a:rPr spc="-33" dirty="0"/>
              <a:t> </a:t>
            </a:r>
            <a:r>
              <a:rPr spc="-13" dirty="0"/>
              <a:t>Process</a:t>
            </a:r>
          </a:p>
        </p:txBody>
      </p:sp>
      <p:sp>
        <p:nvSpPr>
          <p:cNvPr id="4" name="object 4"/>
          <p:cNvSpPr/>
          <p:nvPr/>
        </p:nvSpPr>
        <p:spPr>
          <a:xfrm>
            <a:off x="3991470" y="2590239"/>
            <a:ext cx="4143163" cy="95250"/>
          </a:xfrm>
          <a:custGeom>
            <a:avLst/>
            <a:gdLst/>
            <a:ahLst/>
            <a:cxnLst/>
            <a:rect l="l" t="t" r="r" b="b"/>
            <a:pathLst>
              <a:path w="6214745" h="142875">
                <a:moveTo>
                  <a:pt x="124723" y="0"/>
                </a:moveTo>
                <a:lnTo>
                  <a:pt x="118757" y="2036"/>
                </a:lnTo>
                <a:lnTo>
                  <a:pt x="0" y="71311"/>
                </a:lnTo>
                <a:lnTo>
                  <a:pt x="118757" y="140585"/>
                </a:lnTo>
                <a:lnTo>
                  <a:pt x="124723" y="142621"/>
                </a:lnTo>
                <a:lnTo>
                  <a:pt x="130796" y="142225"/>
                </a:lnTo>
                <a:lnTo>
                  <a:pt x="136277" y="139580"/>
                </a:lnTo>
                <a:lnTo>
                  <a:pt x="140468" y="134871"/>
                </a:lnTo>
                <a:lnTo>
                  <a:pt x="142504" y="128905"/>
                </a:lnTo>
                <a:lnTo>
                  <a:pt x="142108" y="122833"/>
                </a:lnTo>
                <a:lnTo>
                  <a:pt x="139464" y="117352"/>
                </a:lnTo>
                <a:lnTo>
                  <a:pt x="134754" y="113161"/>
                </a:lnTo>
                <a:lnTo>
                  <a:pt x="90225" y="87186"/>
                </a:lnTo>
                <a:lnTo>
                  <a:pt x="31535" y="87186"/>
                </a:lnTo>
                <a:lnTo>
                  <a:pt x="31535" y="55436"/>
                </a:lnTo>
                <a:lnTo>
                  <a:pt x="90225" y="55436"/>
                </a:lnTo>
                <a:lnTo>
                  <a:pt x="134754" y="29460"/>
                </a:lnTo>
                <a:lnTo>
                  <a:pt x="139464" y="25269"/>
                </a:lnTo>
                <a:lnTo>
                  <a:pt x="142108" y="19788"/>
                </a:lnTo>
                <a:lnTo>
                  <a:pt x="142504" y="13716"/>
                </a:lnTo>
                <a:lnTo>
                  <a:pt x="140468" y="7750"/>
                </a:lnTo>
                <a:lnTo>
                  <a:pt x="136277" y="3040"/>
                </a:lnTo>
                <a:lnTo>
                  <a:pt x="130796" y="395"/>
                </a:lnTo>
                <a:lnTo>
                  <a:pt x="124723" y="0"/>
                </a:lnTo>
                <a:close/>
              </a:path>
              <a:path w="6214745" h="142875">
                <a:moveTo>
                  <a:pt x="90225" y="55436"/>
                </a:moveTo>
                <a:lnTo>
                  <a:pt x="63011" y="71311"/>
                </a:lnTo>
                <a:lnTo>
                  <a:pt x="90225" y="87186"/>
                </a:lnTo>
                <a:lnTo>
                  <a:pt x="6214261" y="87187"/>
                </a:lnTo>
                <a:lnTo>
                  <a:pt x="6214261" y="55437"/>
                </a:lnTo>
                <a:lnTo>
                  <a:pt x="90225" y="55436"/>
                </a:lnTo>
                <a:close/>
              </a:path>
              <a:path w="6214745" h="142875">
                <a:moveTo>
                  <a:pt x="31535" y="55436"/>
                </a:moveTo>
                <a:lnTo>
                  <a:pt x="31535" y="87186"/>
                </a:lnTo>
                <a:lnTo>
                  <a:pt x="90225" y="87186"/>
                </a:lnTo>
                <a:lnTo>
                  <a:pt x="86517" y="85023"/>
                </a:lnTo>
                <a:lnTo>
                  <a:pt x="39504" y="85023"/>
                </a:lnTo>
                <a:lnTo>
                  <a:pt x="39504" y="57598"/>
                </a:lnTo>
                <a:lnTo>
                  <a:pt x="86517" y="57598"/>
                </a:lnTo>
                <a:lnTo>
                  <a:pt x="90225" y="55436"/>
                </a:lnTo>
                <a:lnTo>
                  <a:pt x="31535" y="55436"/>
                </a:lnTo>
                <a:close/>
              </a:path>
              <a:path w="6214745" h="142875">
                <a:moveTo>
                  <a:pt x="39504" y="57598"/>
                </a:moveTo>
                <a:lnTo>
                  <a:pt x="39504" y="85023"/>
                </a:lnTo>
                <a:lnTo>
                  <a:pt x="63011" y="71311"/>
                </a:lnTo>
                <a:lnTo>
                  <a:pt x="39504" y="57598"/>
                </a:lnTo>
                <a:close/>
              </a:path>
              <a:path w="6214745" h="142875">
                <a:moveTo>
                  <a:pt x="63011" y="71311"/>
                </a:moveTo>
                <a:lnTo>
                  <a:pt x="39504" y="85023"/>
                </a:lnTo>
                <a:lnTo>
                  <a:pt x="86517" y="85023"/>
                </a:lnTo>
                <a:lnTo>
                  <a:pt x="63011" y="71311"/>
                </a:lnTo>
                <a:close/>
              </a:path>
              <a:path w="6214745" h="142875">
                <a:moveTo>
                  <a:pt x="86517" y="57598"/>
                </a:moveTo>
                <a:lnTo>
                  <a:pt x="39504" y="57598"/>
                </a:lnTo>
                <a:lnTo>
                  <a:pt x="63011" y="71311"/>
                </a:lnTo>
                <a:lnTo>
                  <a:pt x="86517" y="5759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" name="object 5"/>
          <p:cNvSpPr txBox="1"/>
          <p:nvPr/>
        </p:nvSpPr>
        <p:spPr>
          <a:xfrm>
            <a:off x="626660" y="1752116"/>
            <a:ext cx="7189470" cy="86000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533" spc="7" dirty="0">
                <a:latin typeface="Trebuchet MS"/>
                <a:cs typeface="Trebuchet MS"/>
              </a:rPr>
              <a:t>Formal</a:t>
            </a:r>
            <a:r>
              <a:rPr sz="1533" spc="1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definition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of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forward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and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reverse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processes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dirty="0">
                <a:latin typeface="Trebuchet MS"/>
                <a:cs typeface="Trebuchet MS"/>
              </a:rPr>
              <a:t>in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dirty="0">
                <a:latin typeface="Trebuchet MS"/>
                <a:cs typeface="Trebuchet MS"/>
              </a:rPr>
              <a:t>T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10" dirty="0">
                <a:latin typeface="Trebuchet MS"/>
                <a:cs typeface="Trebuchet MS"/>
              </a:rPr>
              <a:t>steps:</a:t>
            </a:r>
            <a:endParaRPr sz="1533">
              <a:latin typeface="Trebuchet MS"/>
              <a:cs typeface="Trebuchet MS"/>
            </a:endParaRPr>
          </a:p>
          <a:p>
            <a:pPr>
              <a:spcBef>
                <a:spcPts val="10"/>
              </a:spcBef>
            </a:pPr>
            <a:endParaRPr sz="2400">
              <a:latin typeface="Trebuchet MS"/>
              <a:cs typeface="Trebuchet MS"/>
            </a:endParaRPr>
          </a:p>
          <a:p>
            <a:pPr marL="3584543"/>
            <a:r>
              <a:rPr sz="1600" dirty="0">
                <a:latin typeface="Arial MT"/>
                <a:cs typeface="Arial MT"/>
              </a:rPr>
              <a:t>Reverse</a:t>
            </a:r>
            <a:r>
              <a:rPr sz="1600" spc="-13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denoising</a:t>
            </a:r>
            <a:r>
              <a:rPr sz="1600" spc="-13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process</a:t>
            </a:r>
            <a:r>
              <a:rPr sz="1600" spc="-13" dirty="0">
                <a:latin typeface="Arial MT"/>
                <a:cs typeface="Arial MT"/>
              </a:rPr>
              <a:t> </a:t>
            </a:r>
            <a:r>
              <a:rPr sz="1600" spc="-3" dirty="0">
                <a:latin typeface="Arial MT"/>
                <a:cs typeface="Arial MT"/>
              </a:rPr>
              <a:t>(generative)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91704" y="3192465"/>
            <a:ext cx="436033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dirty="0">
                <a:latin typeface="Trebuchet MS"/>
                <a:cs typeface="Trebuchet MS"/>
              </a:rPr>
              <a:t>Da</a:t>
            </a:r>
            <a:r>
              <a:rPr sz="1600" spc="-3" dirty="0">
                <a:latin typeface="Trebuchet MS"/>
                <a:cs typeface="Trebuchet MS"/>
              </a:rPr>
              <a:t>t</a:t>
            </a:r>
            <a:r>
              <a:rPr sz="1600" dirty="0">
                <a:latin typeface="Trebuchet MS"/>
                <a:cs typeface="Trebuchet MS"/>
              </a:rPr>
              <a:t>a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38019" y="3192465"/>
            <a:ext cx="508000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spc="3" dirty="0">
                <a:latin typeface="Trebuchet MS"/>
                <a:cs typeface="Trebuchet MS"/>
              </a:rPr>
              <a:t>N</a:t>
            </a:r>
            <a:r>
              <a:rPr sz="1600" spc="-3" dirty="0">
                <a:latin typeface="Trebuchet MS"/>
                <a:cs typeface="Trebuchet MS"/>
              </a:rPr>
              <a:t>o</a:t>
            </a:r>
            <a:r>
              <a:rPr sz="1600" dirty="0">
                <a:latin typeface="Trebuchet MS"/>
                <a:cs typeface="Trebuchet MS"/>
              </a:rPr>
              <a:t>ise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80694" y="2765285"/>
            <a:ext cx="1114709" cy="111470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52778" y="2765285"/>
            <a:ext cx="1114709" cy="111470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07432" y="2765285"/>
            <a:ext cx="1114709" cy="111470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62086" y="2765285"/>
            <a:ext cx="1114709" cy="111470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16739" y="2765285"/>
            <a:ext cx="1114709" cy="111470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71392" y="2765285"/>
            <a:ext cx="1114709" cy="111470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026047" y="2765285"/>
            <a:ext cx="1114709" cy="1114708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5033311" y="5669753"/>
            <a:ext cx="785707" cy="157903"/>
          </a:xfrm>
          <a:custGeom>
            <a:avLst/>
            <a:gdLst/>
            <a:ahLst/>
            <a:cxnLst/>
            <a:rect l="l" t="t" r="r" b="b"/>
            <a:pathLst>
              <a:path w="1178559" h="236854">
                <a:moveTo>
                  <a:pt x="1178560" y="0"/>
                </a:moveTo>
                <a:lnTo>
                  <a:pt x="1168309" y="46069"/>
                </a:lnTo>
                <a:lnTo>
                  <a:pt x="1140356" y="83690"/>
                </a:lnTo>
                <a:lnTo>
                  <a:pt x="1098895" y="109055"/>
                </a:lnTo>
                <a:lnTo>
                  <a:pt x="1048124" y="118356"/>
                </a:lnTo>
                <a:lnTo>
                  <a:pt x="719715" y="118356"/>
                </a:lnTo>
                <a:lnTo>
                  <a:pt x="668944" y="127657"/>
                </a:lnTo>
                <a:lnTo>
                  <a:pt x="627483" y="153022"/>
                </a:lnTo>
                <a:lnTo>
                  <a:pt x="599530" y="190643"/>
                </a:lnTo>
                <a:lnTo>
                  <a:pt x="589280" y="236713"/>
                </a:lnTo>
                <a:lnTo>
                  <a:pt x="579029" y="190643"/>
                </a:lnTo>
                <a:lnTo>
                  <a:pt x="551076" y="153022"/>
                </a:lnTo>
                <a:lnTo>
                  <a:pt x="509615" y="127657"/>
                </a:lnTo>
                <a:lnTo>
                  <a:pt x="458844" y="118356"/>
                </a:lnTo>
                <a:lnTo>
                  <a:pt x="130435" y="118356"/>
                </a:lnTo>
                <a:lnTo>
                  <a:pt x="79664" y="109055"/>
                </a:lnTo>
                <a:lnTo>
                  <a:pt x="38203" y="83690"/>
                </a:lnTo>
                <a:lnTo>
                  <a:pt x="10250" y="46069"/>
                </a:lnTo>
                <a:lnTo>
                  <a:pt x="0" y="0"/>
                </a:lnTo>
              </a:path>
            </a:pathLst>
          </a:custGeom>
          <a:ln w="9525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6" name="object 16"/>
          <p:cNvSpPr txBox="1"/>
          <p:nvPr/>
        </p:nvSpPr>
        <p:spPr>
          <a:xfrm>
            <a:off x="3873112" y="5854385"/>
            <a:ext cx="2887557" cy="47021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423" algn="ctr">
              <a:lnSpc>
                <a:spcPts val="1823"/>
              </a:lnSpc>
              <a:spcBef>
                <a:spcPts val="67"/>
              </a:spcBef>
            </a:pPr>
            <a:r>
              <a:rPr sz="1600" spc="-20" dirty="0">
                <a:latin typeface="Trebuchet MS"/>
                <a:cs typeface="Trebuchet MS"/>
              </a:rPr>
              <a:t>Trainable </a:t>
            </a:r>
            <a:r>
              <a:rPr sz="1600" spc="-3" dirty="0">
                <a:latin typeface="Trebuchet MS"/>
                <a:cs typeface="Trebuchet MS"/>
              </a:rPr>
              <a:t>network</a:t>
            </a:r>
            <a:endParaRPr sz="1600" dirty="0">
              <a:latin typeface="Trebuchet MS"/>
              <a:cs typeface="Trebuchet MS"/>
            </a:endParaRPr>
          </a:p>
          <a:p>
            <a:pPr algn="ctr">
              <a:lnSpc>
                <a:spcPts val="1823"/>
              </a:lnSpc>
            </a:pPr>
            <a:r>
              <a:rPr sz="1600" dirty="0">
                <a:latin typeface="Trebuchet MS"/>
                <a:cs typeface="Trebuchet MS"/>
              </a:rPr>
              <a:t>(U-net,</a:t>
            </a:r>
            <a:r>
              <a:rPr sz="1600" spc="-13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Denoising</a:t>
            </a:r>
            <a:r>
              <a:rPr sz="1600" spc="-103" dirty="0">
                <a:latin typeface="Trebuchet MS"/>
                <a:cs typeface="Trebuchet MS"/>
              </a:rPr>
              <a:t> </a:t>
            </a:r>
            <a:r>
              <a:rPr sz="1600" spc="-3" dirty="0">
                <a:latin typeface="Trebuchet MS"/>
                <a:cs typeface="Trebuchet MS"/>
              </a:rPr>
              <a:t>Autoencoder)</a:t>
            </a:r>
            <a:endParaRPr sz="1600" dirty="0">
              <a:latin typeface="Trebuchet MS"/>
              <a:cs typeface="Trebuchet MS"/>
            </a:endParaRPr>
          </a:p>
        </p:txBody>
      </p:sp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710688" y="5312180"/>
            <a:ext cx="3616960" cy="290576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6676328" y="5214708"/>
            <a:ext cx="212513" cy="157057"/>
          </a:xfrm>
          <a:custGeom>
            <a:avLst/>
            <a:gdLst/>
            <a:ahLst/>
            <a:cxnLst/>
            <a:rect l="l" t="t" r="r" b="b"/>
            <a:pathLst>
              <a:path w="318770" h="235584">
                <a:moveTo>
                  <a:pt x="200889" y="0"/>
                </a:moveTo>
                <a:lnTo>
                  <a:pt x="200889" y="58882"/>
                </a:lnTo>
                <a:lnTo>
                  <a:pt x="0" y="58882"/>
                </a:lnTo>
                <a:lnTo>
                  <a:pt x="0" y="176645"/>
                </a:lnTo>
                <a:lnTo>
                  <a:pt x="200889" y="176645"/>
                </a:lnTo>
                <a:lnTo>
                  <a:pt x="200889" y="235527"/>
                </a:lnTo>
                <a:lnTo>
                  <a:pt x="318654" y="117763"/>
                </a:lnTo>
                <a:lnTo>
                  <a:pt x="200889" y="0"/>
                </a:lnTo>
                <a:close/>
              </a:path>
            </a:pathLst>
          </a:custGeom>
          <a:solidFill>
            <a:srgbClr val="76B9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9" name="object 19"/>
          <p:cNvSpPr/>
          <p:nvPr/>
        </p:nvSpPr>
        <p:spPr>
          <a:xfrm>
            <a:off x="2873323" y="4224629"/>
            <a:ext cx="1034203" cy="127847"/>
          </a:xfrm>
          <a:custGeom>
            <a:avLst/>
            <a:gdLst/>
            <a:ahLst/>
            <a:cxnLst/>
            <a:rect l="l" t="t" r="r" b="b"/>
            <a:pathLst>
              <a:path w="1551304" h="191770">
                <a:moveTo>
                  <a:pt x="113015" y="69194"/>
                </a:moveTo>
                <a:lnTo>
                  <a:pt x="98083" y="104264"/>
                </a:lnTo>
                <a:lnTo>
                  <a:pt x="149853" y="121258"/>
                </a:lnTo>
                <a:lnTo>
                  <a:pt x="206358" y="135741"/>
                </a:lnTo>
                <a:lnTo>
                  <a:pt x="299410" y="154696"/>
                </a:lnTo>
                <a:lnTo>
                  <a:pt x="366287" y="165336"/>
                </a:lnTo>
                <a:lnTo>
                  <a:pt x="436774" y="174306"/>
                </a:lnTo>
                <a:lnTo>
                  <a:pt x="519075" y="182241"/>
                </a:lnTo>
                <a:lnTo>
                  <a:pt x="602221" y="187736"/>
                </a:lnTo>
                <a:lnTo>
                  <a:pt x="685666" y="190859"/>
                </a:lnTo>
                <a:lnTo>
                  <a:pt x="768866" y="191673"/>
                </a:lnTo>
                <a:lnTo>
                  <a:pt x="851277" y="190247"/>
                </a:lnTo>
                <a:lnTo>
                  <a:pt x="932353" y="186641"/>
                </a:lnTo>
                <a:lnTo>
                  <a:pt x="1011553" y="180919"/>
                </a:lnTo>
                <a:lnTo>
                  <a:pt x="1088335" y="173142"/>
                </a:lnTo>
                <a:lnTo>
                  <a:pt x="1162160" y="163368"/>
                </a:lnTo>
                <a:lnTo>
                  <a:pt x="1220967" y="153579"/>
                </a:lnTo>
                <a:lnTo>
                  <a:pt x="768210" y="153579"/>
                </a:lnTo>
                <a:lnTo>
                  <a:pt x="686042" y="152760"/>
                </a:lnTo>
                <a:lnTo>
                  <a:pt x="603648" y="149663"/>
                </a:lnTo>
                <a:lnTo>
                  <a:pt x="521591" y="144225"/>
                </a:lnTo>
                <a:lnTo>
                  <a:pt x="440434" y="136382"/>
                </a:lnTo>
                <a:lnTo>
                  <a:pt x="371101" y="127541"/>
                </a:lnTo>
                <a:lnTo>
                  <a:pt x="305401" y="117069"/>
                </a:lnTo>
                <a:lnTo>
                  <a:pt x="243719" y="105067"/>
                </a:lnTo>
                <a:lnTo>
                  <a:pt x="186607" y="91676"/>
                </a:lnTo>
                <a:lnTo>
                  <a:pt x="134080" y="76925"/>
                </a:lnTo>
                <a:lnTo>
                  <a:pt x="113015" y="69194"/>
                </a:lnTo>
                <a:close/>
              </a:path>
              <a:path w="1551304" h="191770">
                <a:moveTo>
                  <a:pt x="142478" y="0"/>
                </a:moveTo>
                <a:lnTo>
                  <a:pt x="0" y="42857"/>
                </a:lnTo>
                <a:lnTo>
                  <a:pt x="67848" y="175272"/>
                </a:lnTo>
                <a:lnTo>
                  <a:pt x="98083" y="104264"/>
                </a:lnTo>
                <a:lnTo>
                  <a:pt x="81089" y="98063"/>
                </a:lnTo>
                <a:lnTo>
                  <a:pt x="94181" y="62283"/>
                </a:lnTo>
                <a:lnTo>
                  <a:pt x="115958" y="62283"/>
                </a:lnTo>
                <a:lnTo>
                  <a:pt x="142478" y="0"/>
                </a:lnTo>
                <a:close/>
              </a:path>
              <a:path w="1551304" h="191770">
                <a:moveTo>
                  <a:pt x="1530536" y="10967"/>
                </a:moveTo>
                <a:lnTo>
                  <a:pt x="1494839" y="32071"/>
                </a:lnTo>
                <a:lnTo>
                  <a:pt x="1452909" y="51428"/>
                </a:lnTo>
                <a:lnTo>
                  <a:pt x="1404334" y="69485"/>
                </a:lnTo>
                <a:lnTo>
                  <a:pt x="1349754" y="86062"/>
                </a:lnTo>
                <a:lnTo>
                  <a:pt x="1289786" y="101032"/>
                </a:lnTo>
                <a:lnTo>
                  <a:pt x="1225029" y="114293"/>
                </a:lnTo>
                <a:lnTo>
                  <a:pt x="1155908" y="125785"/>
                </a:lnTo>
                <a:lnTo>
                  <a:pt x="1083340" y="135371"/>
                </a:lnTo>
                <a:lnTo>
                  <a:pt x="1007719" y="143013"/>
                </a:lnTo>
                <a:lnTo>
                  <a:pt x="929613" y="148639"/>
                </a:lnTo>
                <a:lnTo>
                  <a:pt x="849588" y="152184"/>
                </a:lnTo>
                <a:lnTo>
                  <a:pt x="768210" y="153579"/>
                </a:lnTo>
                <a:lnTo>
                  <a:pt x="1220967" y="153579"/>
                </a:lnTo>
                <a:lnTo>
                  <a:pt x="1265993" y="145127"/>
                </a:lnTo>
                <a:lnTo>
                  <a:pt x="1330073" y="130608"/>
                </a:lnTo>
                <a:lnTo>
                  <a:pt x="1389352" y="114260"/>
                </a:lnTo>
                <a:lnTo>
                  <a:pt x="1443327" y="96099"/>
                </a:lnTo>
                <a:lnTo>
                  <a:pt x="1491519" y="76107"/>
                </a:lnTo>
                <a:lnTo>
                  <a:pt x="1533470" y="54189"/>
                </a:lnTo>
                <a:lnTo>
                  <a:pt x="1550897" y="43169"/>
                </a:lnTo>
                <a:lnTo>
                  <a:pt x="1530536" y="10967"/>
                </a:lnTo>
                <a:close/>
              </a:path>
              <a:path w="1551304" h="191770">
                <a:moveTo>
                  <a:pt x="94181" y="62283"/>
                </a:moveTo>
                <a:lnTo>
                  <a:pt x="81089" y="98063"/>
                </a:lnTo>
                <a:lnTo>
                  <a:pt x="98083" y="104264"/>
                </a:lnTo>
                <a:lnTo>
                  <a:pt x="113015" y="69194"/>
                </a:lnTo>
                <a:lnTo>
                  <a:pt x="94181" y="62283"/>
                </a:lnTo>
                <a:close/>
              </a:path>
              <a:path w="1551304" h="191770">
                <a:moveTo>
                  <a:pt x="115958" y="62283"/>
                </a:moveTo>
                <a:lnTo>
                  <a:pt x="94181" y="62283"/>
                </a:lnTo>
                <a:lnTo>
                  <a:pt x="113015" y="69194"/>
                </a:lnTo>
                <a:lnTo>
                  <a:pt x="115958" y="62283"/>
                </a:lnTo>
                <a:close/>
              </a:path>
            </a:pathLst>
          </a:custGeom>
          <a:solidFill>
            <a:srgbClr val="B6476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grpSp>
        <p:nvGrpSpPr>
          <p:cNvPr id="20" name="object 20"/>
          <p:cNvGrpSpPr/>
          <p:nvPr/>
        </p:nvGrpSpPr>
        <p:grpSpPr>
          <a:xfrm>
            <a:off x="3120123" y="4446548"/>
            <a:ext cx="519430" cy="256540"/>
            <a:chOff x="4680184" y="7272528"/>
            <a:chExt cx="779145" cy="384810"/>
          </a:xfrm>
        </p:grpSpPr>
        <p:sp>
          <p:nvSpPr>
            <p:cNvPr id="21" name="object 21"/>
            <p:cNvSpPr/>
            <p:nvPr/>
          </p:nvSpPr>
          <p:spPr>
            <a:xfrm>
              <a:off x="4680184" y="7647798"/>
              <a:ext cx="779145" cy="0"/>
            </a:xfrm>
            <a:custGeom>
              <a:avLst/>
              <a:gdLst/>
              <a:ahLst/>
              <a:cxnLst/>
              <a:rect l="l" t="t" r="r" b="b"/>
              <a:pathLst>
                <a:path w="779145">
                  <a:moveTo>
                    <a:pt x="0" y="1"/>
                  </a:moveTo>
                  <a:lnTo>
                    <a:pt x="779009" y="0"/>
                  </a:lnTo>
                </a:path>
              </a:pathLst>
            </a:custGeom>
            <a:ln w="19050">
              <a:solidFill>
                <a:srgbClr val="B6476F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85359" y="7272528"/>
              <a:ext cx="551688" cy="350519"/>
            </a:xfrm>
            <a:prstGeom prst="rect">
              <a:avLst/>
            </a:prstGeom>
          </p:spPr>
        </p:pic>
      </p:grpSp>
      <p:sp>
        <p:nvSpPr>
          <p:cNvPr id="23" name="object 23"/>
          <p:cNvSpPr/>
          <p:nvPr/>
        </p:nvSpPr>
        <p:spPr>
          <a:xfrm>
            <a:off x="4057979" y="4224629"/>
            <a:ext cx="1034203" cy="127847"/>
          </a:xfrm>
          <a:custGeom>
            <a:avLst/>
            <a:gdLst/>
            <a:ahLst/>
            <a:cxnLst/>
            <a:rect l="l" t="t" r="r" b="b"/>
            <a:pathLst>
              <a:path w="1551304" h="191770">
                <a:moveTo>
                  <a:pt x="113015" y="69194"/>
                </a:moveTo>
                <a:lnTo>
                  <a:pt x="98083" y="104264"/>
                </a:lnTo>
                <a:lnTo>
                  <a:pt x="149853" y="121258"/>
                </a:lnTo>
                <a:lnTo>
                  <a:pt x="206357" y="135741"/>
                </a:lnTo>
                <a:lnTo>
                  <a:pt x="299410" y="154696"/>
                </a:lnTo>
                <a:lnTo>
                  <a:pt x="366287" y="165336"/>
                </a:lnTo>
                <a:lnTo>
                  <a:pt x="436774" y="174306"/>
                </a:lnTo>
                <a:lnTo>
                  <a:pt x="519075" y="182241"/>
                </a:lnTo>
                <a:lnTo>
                  <a:pt x="602221" y="187736"/>
                </a:lnTo>
                <a:lnTo>
                  <a:pt x="685666" y="190859"/>
                </a:lnTo>
                <a:lnTo>
                  <a:pt x="768866" y="191673"/>
                </a:lnTo>
                <a:lnTo>
                  <a:pt x="851277" y="190247"/>
                </a:lnTo>
                <a:lnTo>
                  <a:pt x="932353" y="186641"/>
                </a:lnTo>
                <a:lnTo>
                  <a:pt x="1011553" y="180919"/>
                </a:lnTo>
                <a:lnTo>
                  <a:pt x="1088335" y="173142"/>
                </a:lnTo>
                <a:lnTo>
                  <a:pt x="1162160" y="163368"/>
                </a:lnTo>
                <a:lnTo>
                  <a:pt x="1220967" y="153579"/>
                </a:lnTo>
                <a:lnTo>
                  <a:pt x="768210" y="153579"/>
                </a:lnTo>
                <a:lnTo>
                  <a:pt x="686042" y="152760"/>
                </a:lnTo>
                <a:lnTo>
                  <a:pt x="603648" y="149663"/>
                </a:lnTo>
                <a:lnTo>
                  <a:pt x="521591" y="144225"/>
                </a:lnTo>
                <a:lnTo>
                  <a:pt x="440434" y="136382"/>
                </a:lnTo>
                <a:lnTo>
                  <a:pt x="371101" y="127541"/>
                </a:lnTo>
                <a:lnTo>
                  <a:pt x="305401" y="117069"/>
                </a:lnTo>
                <a:lnTo>
                  <a:pt x="243719" y="105067"/>
                </a:lnTo>
                <a:lnTo>
                  <a:pt x="186607" y="91676"/>
                </a:lnTo>
                <a:lnTo>
                  <a:pt x="134080" y="76925"/>
                </a:lnTo>
                <a:lnTo>
                  <a:pt x="113015" y="69194"/>
                </a:lnTo>
                <a:close/>
              </a:path>
              <a:path w="1551304" h="191770">
                <a:moveTo>
                  <a:pt x="142478" y="0"/>
                </a:moveTo>
                <a:lnTo>
                  <a:pt x="0" y="42857"/>
                </a:lnTo>
                <a:lnTo>
                  <a:pt x="67848" y="175272"/>
                </a:lnTo>
                <a:lnTo>
                  <a:pt x="98083" y="104264"/>
                </a:lnTo>
                <a:lnTo>
                  <a:pt x="81089" y="98063"/>
                </a:lnTo>
                <a:lnTo>
                  <a:pt x="94181" y="62283"/>
                </a:lnTo>
                <a:lnTo>
                  <a:pt x="115958" y="62283"/>
                </a:lnTo>
                <a:lnTo>
                  <a:pt x="142478" y="0"/>
                </a:lnTo>
                <a:close/>
              </a:path>
              <a:path w="1551304" h="191770">
                <a:moveTo>
                  <a:pt x="1530536" y="10967"/>
                </a:moveTo>
                <a:lnTo>
                  <a:pt x="1494839" y="32071"/>
                </a:lnTo>
                <a:lnTo>
                  <a:pt x="1452909" y="51428"/>
                </a:lnTo>
                <a:lnTo>
                  <a:pt x="1404334" y="69485"/>
                </a:lnTo>
                <a:lnTo>
                  <a:pt x="1349754" y="86062"/>
                </a:lnTo>
                <a:lnTo>
                  <a:pt x="1289786" y="101032"/>
                </a:lnTo>
                <a:lnTo>
                  <a:pt x="1225029" y="114293"/>
                </a:lnTo>
                <a:lnTo>
                  <a:pt x="1155908" y="125785"/>
                </a:lnTo>
                <a:lnTo>
                  <a:pt x="1083340" y="135371"/>
                </a:lnTo>
                <a:lnTo>
                  <a:pt x="1007719" y="143013"/>
                </a:lnTo>
                <a:lnTo>
                  <a:pt x="929613" y="148639"/>
                </a:lnTo>
                <a:lnTo>
                  <a:pt x="849588" y="152184"/>
                </a:lnTo>
                <a:lnTo>
                  <a:pt x="768210" y="153579"/>
                </a:lnTo>
                <a:lnTo>
                  <a:pt x="1220967" y="153579"/>
                </a:lnTo>
                <a:lnTo>
                  <a:pt x="1265993" y="145127"/>
                </a:lnTo>
                <a:lnTo>
                  <a:pt x="1330073" y="130608"/>
                </a:lnTo>
                <a:lnTo>
                  <a:pt x="1389352" y="114260"/>
                </a:lnTo>
                <a:lnTo>
                  <a:pt x="1443327" y="96099"/>
                </a:lnTo>
                <a:lnTo>
                  <a:pt x="1491519" y="76107"/>
                </a:lnTo>
                <a:lnTo>
                  <a:pt x="1533470" y="54189"/>
                </a:lnTo>
                <a:lnTo>
                  <a:pt x="1550897" y="43169"/>
                </a:lnTo>
                <a:lnTo>
                  <a:pt x="1530536" y="10967"/>
                </a:lnTo>
                <a:close/>
              </a:path>
              <a:path w="1551304" h="191770">
                <a:moveTo>
                  <a:pt x="94181" y="62283"/>
                </a:moveTo>
                <a:lnTo>
                  <a:pt x="81089" y="98063"/>
                </a:lnTo>
                <a:lnTo>
                  <a:pt x="98083" y="104264"/>
                </a:lnTo>
                <a:lnTo>
                  <a:pt x="113015" y="69194"/>
                </a:lnTo>
                <a:lnTo>
                  <a:pt x="94181" y="62283"/>
                </a:lnTo>
                <a:close/>
              </a:path>
              <a:path w="1551304" h="191770">
                <a:moveTo>
                  <a:pt x="115958" y="62283"/>
                </a:moveTo>
                <a:lnTo>
                  <a:pt x="94181" y="62283"/>
                </a:lnTo>
                <a:lnTo>
                  <a:pt x="113015" y="69194"/>
                </a:lnTo>
                <a:lnTo>
                  <a:pt x="115958" y="62283"/>
                </a:lnTo>
                <a:close/>
              </a:path>
            </a:pathLst>
          </a:custGeom>
          <a:solidFill>
            <a:srgbClr val="B6476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grpSp>
        <p:nvGrpSpPr>
          <p:cNvPr id="24" name="object 24"/>
          <p:cNvGrpSpPr/>
          <p:nvPr/>
        </p:nvGrpSpPr>
        <p:grpSpPr>
          <a:xfrm>
            <a:off x="4304780" y="4446548"/>
            <a:ext cx="519430" cy="256540"/>
            <a:chOff x="6457169" y="7272528"/>
            <a:chExt cx="779145" cy="384810"/>
          </a:xfrm>
        </p:grpSpPr>
        <p:sp>
          <p:nvSpPr>
            <p:cNvPr id="25" name="object 25"/>
            <p:cNvSpPr/>
            <p:nvPr/>
          </p:nvSpPr>
          <p:spPr>
            <a:xfrm>
              <a:off x="6457169" y="7647798"/>
              <a:ext cx="779145" cy="0"/>
            </a:xfrm>
            <a:custGeom>
              <a:avLst/>
              <a:gdLst/>
              <a:ahLst/>
              <a:cxnLst/>
              <a:rect l="l" t="t" r="r" b="b"/>
              <a:pathLst>
                <a:path w="779145">
                  <a:moveTo>
                    <a:pt x="0" y="1"/>
                  </a:moveTo>
                  <a:lnTo>
                    <a:pt x="779009" y="0"/>
                  </a:lnTo>
                </a:path>
              </a:pathLst>
            </a:custGeom>
            <a:ln w="19050">
              <a:solidFill>
                <a:srgbClr val="B6476F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62344" y="7272528"/>
              <a:ext cx="551688" cy="350519"/>
            </a:xfrm>
            <a:prstGeom prst="rect">
              <a:avLst/>
            </a:prstGeom>
          </p:spPr>
        </p:pic>
      </p:grpSp>
      <p:sp>
        <p:nvSpPr>
          <p:cNvPr id="27" name="object 27"/>
          <p:cNvSpPr/>
          <p:nvPr/>
        </p:nvSpPr>
        <p:spPr>
          <a:xfrm>
            <a:off x="5242635" y="4224629"/>
            <a:ext cx="1034203" cy="127847"/>
          </a:xfrm>
          <a:custGeom>
            <a:avLst/>
            <a:gdLst/>
            <a:ahLst/>
            <a:cxnLst/>
            <a:rect l="l" t="t" r="r" b="b"/>
            <a:pathLst>
              <a:path w="1551304" h="191770">
                <a:moveTo>
                  <a:pt x="113015" y="69194"/>
                </a:moveTo>
                <a:lnTo>
                  <a:pt x="98083" y="104264"/>
                </a:lnTo>
                <a:lnTo>
                  <a:pt x="149853" y="121258"/>
                </a:lnTo>
                <a:lnTo>
                  <a:pt x="206357" y="135741"/>
                </a:lnTo>
                <a:lnTo>
                  <a:pt x="299410" y="154696"/>
                </a:lnTo>
                <a:lnTo>
                  <a:pt x="366287" y="165336"/>
                </a:lnTo>
                <a:lnTo>
                  <a:pt x="436774" y="174306"/>
                </a:lnTo>
                <a:lnTo>
                  <a:pt x="519075" y="182241"/>
                </a:lnTo>
                <a:lnTo>
                  <a:pt x="602221" y="187736"/>
                </a:lnTo>
                <a:lnTo>
                  <a:pt x="685666" y="190859"/>
                </a:lnTo>
                <a:lnTo>
                  <a:pt x="768866" y="191673"/>
                </a:lnTo>
                <a:lnTo>
                  <a:pt x="851277" y="190247"/>
                </a:lnTo>
                <a:lnTo>
                  <a:pt x="932353" y="186641"/>
                </a:lnTo>
                <a:lnTo>
                  <a:pt x="1011553" y="180919"/>
                </a:lnTo>
                <a:lnTo>
                  <a:pt x="1088335" y="173142"/>
                </a:lnTo>
                <a:lnTo>
                  <a:pt x="1162160" y="163368"/>
                </a:lnTo>
                <a:lnTo>
                  <a:pt x="1220967" y="153579"/>
                </a:lnTo>
                <a:lnTo>
                  <a:pt x="768210" y="153579"/>
                </a:lnTo>
                <a:lnTo>
                  <a:pt x="686042" y="152760"/>
                </a:lnTo>
                <a:lnTo>
                  <a:pt x="603648" y="149663"/>
                </a:lnTo>
                <a:lnTo>
                  <a:pt x="521591" y="144225"/>
                </a:lnTo>
                <a:lnTo>
                  <a:pt x="440434" y="136382"/>
                </a:lnTo>
                <a:lnTo>
                  <a:pt x="371101" y="127541"/>
                </a:lnTo>
                <a:lnTo>
                  <a:pt x="305400" y="117069"/>
                </a:lnTo>
                <a:lnTo>
                  <a:pt x="243719" y="105067"/>
                </a:lnTo>
                <a:lnTo>
                  <a:pt x="186607" y="91676"/>
                </a:lnTo>
                <a:lnTo>
                  <a:pt x="134080" y="76925"/>
                </a:lnTo>
                <a:lnTo>
                  <a:pt x="113015" y="69194"/>
                </a:lnTo>
                <a:close/>
              </a:path>
              <a:path w="1551304" h="191770">
                <a:moveTo>
                  <a:pt x="142478" y="0"/>
                </a:moveTo>
                <a:lnTo>
                  <a:pt x="0" y="42857"/>
                </a:lnTo>
                <a:lnTo>
                  <a:pt x="67848" y="175272"/>
                </a:lnTo>
                <a:lnTo>
                  <a:pt x="98083" y="104264"/>
                </a:lnTo>
                <a:lnTo>
                  <a:pt x="81089" y="98063"/>
                </a:lnTo>
                <a:lnTo>
                  <a:pt x="94181" y="62283"/>
                </a:lnTo>
                <a:lnTo>
                  <a:pt x="115958" y="62283"/>
                </a:lnTo>
                <a:lnTo>
                  <a:pt x="142478" y="0"/>
                </a:lnTo>
                <a:close/>
              </a:path>
              <a:path w="1551304" h="191770">
                <a:moveTo>
                  <a:pt x="1530536" y="10967"/>
                </a:moveTo>
                <a:lnTo>
                  <a:pt x="1494839" y="32071"/>
                </a:lnTo>
                <a:lnTo>
                  <a:pt x="1452909" y="51428"/>
                </a:lnTo>
                <a:lnTo>
                  <a:pt x="1404334" y="69485"/>
                </a:lnTo>
                <a:lnTo>
                  <a:pt x="1349754" y="86062"/>
                </a:lnTo>
                <a:lnTo>
                  <a:pt x="1289786" y="101032"/>
                </a:lnTo>
                <a:lnTo>
                  <a:pt x="1225029" y="114293"/>
                </a:lnTo>
                <a:lnTo>
                  <a:pt x="1155908" y="125785"/>
                </a:lnTo>
                <a:lnTo>
                  <a:pt x="1083340" y="135371"/>
                </a:lnTo>
                <a:lnTo>
                  <a:pt x="1007719" y="143013"/>
                </a:lnTo>
                <a:lnTo>
                  <a:pt x="929613" y="148639"/>
                </a:lnTo>
                <a:lnTo>
                  <a:pt x="849588" y="152184"/>
                </a:lnTo>
                <a:lnTo>
                  <a:pt x="768210" y="153579"/>
                </a:lnTo>
                <a:lnTo>
                  <a:pt x="1220967" y="153579"/>
                </a:lnTo>
                <a:lnTo>
                  <a:pt x="1265993" y="145127"/>
                </a:lnTo>
                <a:lnTo>
                  <a:pt x="1330073" y="130608"/>
                </a:lnTo>
                <a:lnTo>
                  <a:pt x="1389352" y="114260"/>
                </a:lnTo>
                <a:lnTo>
                  <a:pt x="1443327" y="96099"/>
                </a:lnTo>
                <a:lnTo>
                  <a:pt x="1491519" y="76107"/>
                </a:lnTo>
                <a:lnTo>
                  <a:pt x="1533470" y="54189"/>
                </a:lnTo>
                <a:lnTo>
                  <a:pt x="1550897" y="43169"/>
                </a:lnTo>
                <a:lnTo>
                  <a:pt x="1530536" y="10967"/>
                </a:lnTo>
                <a:close/>
              </a:path>
              <a:path w="1551304" h="191770">
                <a:moveTo>
                  <a:pt x="94181" y="62283"/>
                </a:moveTo>
                <a:lnTo>
                  <a:pt x="81089" y="98063"/>
                </a:lnTo>
                <a:lnTo>
                  <a:pt x="98083" y="104264"/>
                </a:lnTo>
                <a:lnTo>
                  <a:pt x="113015" y="69194"/>
                </a:lnTo>
                <a:lnTo>
                  <a:pt x="94181" y="62283"/>
                </a:lnTo>
                <a:close/>
              </a:path>
              <a:path w="1551304" h="191770">
                <a:moveTo>
                  <a:pt x="115958" y="62283"/>
                </a:moveTo>
                <a:lnTo>
                  <a:pt x="94181" y="62283"/>
                </a:lnTo>
                <a:lnTo>
                  <a:pt x="113015" y="69194"/>
                </a:lnTo>
                <a:lnTo>
                  <a:pt x="115958" y="62283"/>
                </a:lnTo>
                <a:close/>
              </a:path>
            </a:pathLst>
          </a:custGeom>
          <a:solidFill>
            <a:srgbClr val="B6476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grpSp>
        <p:nvGrpSpPr>
          <p:cNvPr id="28" name="object 28"/>
          <p:cNvGrpSpPr/>
          <p:nvPr/>
        </p:nvGrpSpPr>
        <p:grpSpPr>
          <a:xfrm>
            <a:off x="5489436" y="4446548"/>
            <a:ext cx="519430" cy="256540"/>
            <a:chOff x="8234153" y="7272528"/>
            <a:chExt cx="779145" cy="384810"/>
          </a:xfrm>
        </p:grpSpPr>
        <p:sp>
          <p:nvSpPr>
            <p:cNvPr id="29" name="object 29"/>
            <p:cNvSpPr/>
            <p:nvPr/>
          </p:nvSpPr>
          <p:spPr>
            <a:xfrm>
              <a:off x="8234153" y="7647798"/>
              <a:ext cx="779145" cy="0"/>
            </a:xfrm>
            <a:custGeom>
              <a:avLst/>
              <a:gdLst/>
              <a:ahLst/>
              <a:cxnLst/>
              <a:rect l="l" t="t" r="r" b="b"/>
              <a:pathLst>
                <a:path w="779145">
                  <a:moveTo>
                    <a:pt x="0" y="1"/>
                  </a:moveTo>
                  <a:lnTo>
                    <a:pt x="779009" y="0"/>
                  </a:lnTo>
                </a:path>
              </a:pathLst>
            </a:custGeom>
            <a:ln w="19050">
              <a:solidFill>
                <a:srgbClr val="B6476F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39328" y="7272528"/>
              <a:ext cx="551687" cy="350519"/>
            </a:xfrm>
            <a:prstGeom prst="rect">
              <a:avLst/>
            </a:prstGeom>
          </p:spPr>
        </p:pic>
      </p:grpSp>
      <p:sp>
        <p:nvSpPr>
          <p:cNvPr id="31" name="object 31"/>
          <p:cNvSpPr/>
          <p:nvPr/>
        </p:nvSpPr>
        <p:spPr>
          <a:xfrm>
            <a:off x="6427291" y="4224629"/>
            <a:ext cx="1034203" cy="127847"/>
          </a:xfrm>
          <a:custGeom>
            <a:avLst/>
            <a:gdLst/>
            <a:ahLst/>
            <a:cxnLst/>
            <a:rect l="l" t="t" r="r" b="b"/>
            <a:pathLst>
              <a:path w="1551304" h="191770">
                <a:moveTo>
                  <a:pt x="113015" y="69194"/>
                </a:moveTo>
                <a:lnTo>
                  <a:pt x="98083" y="104264"/>
                </a:lnTo>
                <a:lnTo>
                  <a:pt x="149853" y="121258"/>
                </a:lnTo>
                <a:lnTo>
                  <a:pt x="206357" y="135741"/>
                </a:lnTo>
                <a:lnTo>
                  <a:pt x="299410" y="154696"/>
                </a:lnTo>
                <a:lnTo>
                  <a:pt x="366285" y="165336"/>
                </a:lnTo>
                <a:lnTo>
                  <a:pt x="436774" y="174306"/>
                </a:lnTo>
                <a:lnTo>
                  <a:pt x="519075" y="182241"/>
                </a:lnTo>
                <a:lnTo>
                  <a:pt x="602221" y="187736"/>
                </a:lnTo>
                <a:lnTo>
                  <a:pt x="685666" y="190859"/>
                </a:lnTo>
                <a:lnTo>
                  <a:pt x="768866" y="191673"/>
                </a:lnTo>
                <a:lnTo>
                  <a:pt x="851277" y="190247"/>
                </a:lnTo>
                <a:lnTo>
                  <a:pt x="932353" y="186641"/>
                </a:lnTo>
                <a:lnTo>
                  <a:pt x="1011553" y="180919"/>
                </a:lnTo>
                <a:lnTo>
                  <a:pt x="1088335" y="173142"/>
                </a:lnTo>
                <a:lnTo>
                  <a:pt x="1162160" y="163368"/>
                </a:lnTo>
                <a:lnTo>
                  <a:pt x="1220967" y="153579"/>
                </a:lnTo>
                <a:lnTo>
                  <a:pt x="768210" y="153579"/>
                </a:lnTo>
                <a:lnTo>
                  <a:pt x="686042" y="152760"/>
                </a:lnTo>
                <a:lnTo>
                  <a:pt x="603648" y="149663"/>
                </a:lnTo>
                <a:lnTo>
                  <a:pt x="521591" y="144225"/>
                </a:lnTo>
                <a:lnTo>
                  <a:pt x="440434" y="136382"/>
                </a:lnTo>
                <a:lnTo>
                  <a:pt x="371101" y="127541"/>
                </a:lnTo>
                <a:lnTo>
                  <a:pt x="305400" y="117069"/>
                </a:lnTo>
                <a:lnTo>
                  <a:pt x="243719" y="105067"/>
                </a:lnTo>
                <a:lnTo>
                  <a:pt x="186607" y="91676"/>
                </a:lnTo>
                <a:lnTo>
                  <a:pt x="134080" y="76925"/>
                </a:lnTo>
                <a:lnTo>
                  <a:pt x="113015" y="69194"/>
                </a:lnTo>
                <a:close/>
              </a:path>
              <a:path w="1551304" h="191770">
                <a:moveTo>
                  <a:pt x="142478" y="0"/>
                </a:moveTo>
                <a:lnTo>
                  <a:pt x="0" y="42857"/>
                </a:lnTo>
                <a:lnTo>
                  <a:pt x="67848" y="175272"/>
                </a:lnTo>
                <a:lnTo>
                  <a:pt x="98083" y="104264"/>
                </a:lnTo>
                <a:lnTo>
                  <a:pt x="81089" y="98063"/>
                </a:lnTo>
                <a:lnTo>
                  <a:pt x="94181" y="62283"/>
                </a:lnTo>
                <a:lnTo>
                  <a:pt x="115958" y="62283"/>
                </a:lnTo>
                <a:lnTo>
                  <a:pt x="142478" y="0"/>
                </a:lnTo>
                <a:close/>
              </a:path>
              <a:path w="1551304" h="191770">
                <a:moveTo>
                  <a:pt x="1530536" y="10967"/>
                </a:moveTo>
                <a:lnTo>
                  <a:pt x="1494839" y="32071"/>
                </a:lnTo>
                <a:lnTo>
                  <a:pt x="1452909" y="51428"/>
                </a:lnTo>
                <a:lnTo>
                  <a:pt x="1404334" y="69485"/>
                </a:lnTo>
                <a:lnTo>
                  <a:pt x="1349754" y="86062"/>
                </a:lnTo>
                <a:lnTo>
                  <a:pt x="1289786" y="101032"/>
                </a:lnTo>
                <a:lnTo>
                  <a:pt x="1225029" y="114293"/>
                </a:lnTo>
                <a:lnTo>
                  <a:pt x="1155908" y="125785"/>
                </a:lnTo>
                <a:lnTo>
                  <a:pt x="1083340" y="135371"/>
                </a:lnTo>
                <a:lnTo>
                  <a:pt x="1007719" y="143013"/>
                </a:lnTo>
                <a:lnTo>
                  <a:pt x="929613" y="148639"/>
                </a:lnTo>
                <a:lnTo>
                  <a:pt x="849588" y="152184"/>
                </a:lnTo>
                <a:lnTo>
                  <a:pt x="768210" y="153579"/>
                </a:lnTo>
                <a:lnTo>
                  <a:pt x="1220967" y="153579"/>
                </a:lnTo>
                <a:lnTo>
                  <a:pt x="1265993" y="145127"/>
                </a:lnTo>
                <a:lnTo>
                  <a:pt x="1330073" y="130608"/>
                </a:lnTo>
                <a:lnTo>
                  <a:pt x="1389352" y="114260"/>
                </a:lnTo>
                <a:lnTo>
                  <a:pt x="1443327" y="96099"/>
                </a:lnTo>
                <a:lnTo>
                  <a:pt x="1491519" y="76107"/>
                </a:lnTo>
                <a:lnTo>
                  <a:pt x="1533470" y="54189"/>
                </a:lnTo>
                <a:lnTo>
                  <a:pt x="1550897" y="43169"/>
                </a:lnTo>
                <a:lnTo>
                  <a:pt x="1530536" y="10967"/>
                </a:lnTo>
                <a:close/>
              </a:path>
              <a:path w="1551304" h="191770">
                <a:moveTo>
                  <a:pt x="94181" y="62283"/>
                </a:moveTo>
                <a:lnTo>
                  <a:pt x="81089" y="98063"/>
                </a:lnTo>
                <a:lnTo>
                  <a:pt x="98083" y="104264"/>
                </a:lnTo>
                <a:lnTo>
                  <a:pt x="113015" y="69194"/>
                </a:lnTo>
                <a:lnTo>
                  <a:pt x="94181" y="62283"/>
                </a:lnTo>
                <a:close/>
              </a:path>
              <a:path w="1551304" h="191770">
                <a:moveTo>
                  <a:pt x="115958" y="62283"/>
                </a:moveTo>
                <a:lnTo>
                  <a:pt x="94181" y="62283"/>
                </a:lnTo>
                <a:lnTo>
                  <a:pt x="113015" y="69194"/>
                </a:lnTo>
                <a:lnTo>
                  <a:pt x="115958" y="62283"/>
                </a:lnTo>
                <a:close/>
              </a:path>
            </a:pathLst>
          </a:custGeom>
          <a:solidFill>
            <a:srgbClr val="B6476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grpSp>
        <p:nvGrpSpPr>
          <p:cNvPr id="32" name="object 32"/>
          <p:cNvGrpSpPr/>
          <p:nvPr/>
        </p:nvGrpSpPr>
        <p:grpSpPr>
          <a:xfrm>
            <a:off x="6674091" y="4446548"/>
            <a:ext cx="519430" cy="256540"/>
            <a:chOff x="10011136" y="7272528"/>
            <a:chExt cx="779145" cy="384810"/>
          </a:xfrm>
        </p:grpSpPr>
        <p:sp>
          <p:nvSpPr>
            <p:cNvPr id="33" name="object 33"/>
            <p:cNvSpPr/>
            <p:nvPr/>
          </p:nvSpPr>
          <p:spPr>
            <a:xfrm>
              <a:off x="10011136" y="7647798"/>
              <a:ext cx="779145" cy="0"/>
            </a:xfrm>
            <a:custGeom>
              <a:avLst/>
              <a:gdLst/>
              <a:ahLst/>
              <a:cxnLst/>
              <a:rect l="l" t="t" r="r" b="b"/>
              <a:pathLst>
                <a:path w="779145">
                  <a:moveTo>
                    <a:pt x="0" y="1"/>
                  </a:moveTo>
                  <a:lnTo>
                    <a:pt x="779009" y="0"/>
                  </a:lnTo>
                </a:path>
              </a:pathLst>
            </a:custGeom>
            <a:ln w="19050">
              <a:solidFill>
                <a:srgbClr val="B6476F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16312" y="7272528"/>
              <a:ext cx="551688" cy="350519"/>
            </a:xfrm>
            <a:prstGeom prst="rect">
              <a:avLst/>
            </a:prstGeom>
          </p:spPr>
        </p:pic>
      </p:grpSp>
      <p:sp>
        <p:nvSpPr>
          <p:cNvPr id="35" name="object 35"/>
          <p:cNvSpPr/>
          <p:nvPr/>
        </p:nvSpPr>
        <p:spPr>
          <a:xfrm>
            <a:off x="7611947" y="4224629"/>
            <a:ext cx="1034203" cy="127847"/>
          </a:xfrm>
          <a:custGeom>
            <a:avLst/>
            <a:gdLst/>
            <a:ahLst/>
            <a:cxnLst/>
            <a:rect l="l" t="t" r="r" b="b"/>
            <a:pathLst>
              <a:path w="1551304" h="191770">
                <a:moveTo>
                  <a:pt x="113015" y="69195"/>
                </a:moveTo>
                <a:lnTo>
                  <a:pt x="98083" y="104264"/>
                </a:lnTo>
                <a:lnTo>
                  <a:pt x="149853" y="121258"/>
                </a:lnTo>
                <a:lnTo>
                  <a:pt x="206357" y="135741"/>
                </a:lnTo>
                <a:lnTo>
                  <a:pt x="299410" y="154696"/>
                </a:lnTo>
                <a:lnTo>
                  <a:pt x="366285" y="165336"/>
                </a:lnTo>
                <a:lnTo>
                  <a:pt x="436774" y="174306"/>
                </a:lnTo>
                <a:lnTo>
                  <a:pt x="519075" y="182241"/>
                </a:lnTo>
                <a:lnTo>
                  <a:pt x="602221" y="187736"/>
                </a:lnTo>
                <a:lnTo>
                  <a:pt x="685666" y="190859"/>
                </a:lnTo>
                <a:lnTo>
                  <a:pt x="768866" y="191673"/>
                </a:lnTo>
                <a:lnTo>
                  <a:pt x="851277" y="190247"/>
                </a:lnTo>
                <a:lnTo>
                  <a:pt x="932353" y="186641"/>
                </a:lnTo>
                <a:lnTo>
                  <a:pt x="1011553" y="180919"/>
                </a:lnTo>
                <a:lnTo>
                  <a:pt x="1088335" y="173142"/>
                </a:lnTo>
                <a:lnTo>
                  <a:pt x="1162160" y="163368"/>
                </a:lnTo>
                <a:lnTo>
                  <a:pt x="1220967" y="153579"/>
                </a:lnTo>
                <a:lnTo>
                  <a:pt x="768210" y="153579"/>
                </a:lnTo>
                <a:lnTo>
                  <a:pt x="686042" y="152760"/>
                </a:lnTo>
                <a:lnTo>
                  <a:pt x="603648" y="149663"/>
                </a:lnTo>
                <a:lnTo>
                  <a:pt x="521591" y="144225"/>
                </a:lnTo>
                <a:lnTo>
                  <a:pt x="440434" y="136382"/>
                </a:lnTo>
                <a:lnTo>
                  <a:pt x="371101" y="127541"/>
                </a:lnTo>
                <a:lnTo>
                  <a:pt x="305400" y="117069"/>
                </a:lnTo>
                <a:lnTo>
                  <a:pt x="243719" y="105067"/>
                </a:lnTo>
                <a:lnTo>
                  <a:pt x="186607" y="91676"/>
                </a:lnTo>
                <a:lnTo>
                  <a:pt x="134078" y="76925"/>
                </a:lnTo>
                <a:lnTo>
                  <a:pt x="113015" y="69195"/>
                </a:lnTo>
                <a:close/>
              </a:path>
              <a:path w="1551304" h="191770">
                <a:moveTo>
                  <a:pt x="142478" y="0"/>
                </a:moveTo>
                <a:lnTo>
                  <a:pt x="0" y="42857"/>
                </a:lnTo>
                <a:lnTo>
                  <a:pt x="67848" y="175272"/>
                </a:lnTo>
                <a:lnTo>
                  <a:pt x="98083" y="104264"/>
                </a:lnTo>
                <a:lnTo>
                  <a:pt x="81089" y="98063"/>
                </a:lnTo>
                <a:lnTo>
                  <a:pt x="94181" y="62283"/>
                </a:lnTo>
                <a:lnTo>
                  <a:pt x="115958" y="62283"/>
                </a:lnTo>
                <a:lnTo>
                  <a:pt x="142478" y="0"/>
                </a:lnTo>
                <a:close/>
              </a:path>
              <a:path w="1551304" h="191770">
                <a:moveTo>
                  <a:pt x="1530543" y="10967"/>
                </a:moveTo>
                <a:lnTo>
                  <a:pt x="1494843" y="32071"/>
                </a:lnTo>
                <a:lnTo>
                  <a:pt x="1452907" y="51428"/>
                </a:lnTo>
                <a:lnTo>
                  <a:pt x="1404330" y="69485"/>
                </a:lnTo>
                <a:lnTo>
                  <a:pt x="1349758" y="86062"/>
                </a:lnTo>
                <a:lnTo>
                  <a:pt x="1289789" y="101032"/>
                </a:lnTo>
                <a:lnTo>
                  <a:pt x="1225029" y="114293"/>
                </a:lnTo>
                <a:lnTo>
                  <a:pt x="1155908" y="125785"/>
                </a:lnTo>
                <a:lnTo>
                  <a:pt x="1083340" y="135371"/>
                </a:lnTo>
                <a:lnTo>
                  <a:pt x="1007719" y="143013"/>
                </a:lnTo>
                <a:lnTo>
                  <a:pt x="929613" y="148639"/>
                </a:lnTo>
                <a:lnTo>
                  <a:pt x="849588" y="152184"/>
                </a:lnTo>
                <a:lnTo>
                  <a:pt x="768210" y="153579"/>
                </a:lnTo>
                <a:lnTo>
                  <a:pt x="1220967" y="153579"/>
                </a:lnTo>
                <a:lnTo>
                  <a:pt x="1265993" y="145127"/>
                </a:lnTo>
                <a:lnTo>
                  <a:pt x="1330073" y="130608"/>
                </a:lnTo>
                <a:lnTo>
                  <a:pt x="1389357" y="114260"/>
                </a:lnTo>
                <a:lnTo>
                  <a:pt x="1443332" y="96099"/>
                </a:lnTo>
                <a:lnTo>
                  <a:pt x="1491515" y="76107"/>
                </a:lnTo>
                <a:lnTo>
                  <a:pt x="1533464" y="54189"/>
                </a:lnTo>
                <a:lnTo>
                  <a:pt x="1550901" y="43169"/>
                </a:lnTo>
                <a:lnTo>
                  <a:pt x="1530543" y="10967"/>
                </a:lnTo>
                <a:close/>
              </a:path>
              <a:path w="1551304" h="191770">
                <a:moveTo>
                  <a:pt x="94181" y="62283"/>
                </a:moveTo>
                <a:lnTo>
                  <a:pt x="81089" y="98063"/>
                </a:lnTo>
                <a:lnTo>
                  <a:pt x="98083" y="104264"/>
                </a:lnTo>
                <a:lnTo>
                  <a:pt x="113015" y="69195"/>
                </a:lnTo>
                <a:lnTo>
                  <a:pt x="94181" y="62283"/>
                </a:lnTo>
                <a:close/>
              </a:path>
              <a:path w="1551304" h="191770">
                <a:moveTo>
                  <a:pt x="115958" y="62283"/>
                </a:moveTo>
                <a:lnTo>
                  <a:pt x="94181" y="62283"/>
                </a:lnTo>
                <a:lnTo>
                  <a:pt x="113015" y="69195"/>
                </a:lnTo>
                <a:lnTo>
                  <a:pt x="115958" y="62283"/>
                </a:lnTo>
                <a:close/>
              </a:path>
            </a:pathLst>
          </a:custGeom>
          <a:solidFill>
            <a:srgbClr val="B6476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grpSp>
        <p:nvGrpSpPr>
          <p:cNvPr id="36" name="object 36"/>
          <p:cNvGrpSpPr/>
          <p:nvPr/>
        </p:nvGrpSpPr>
        <p:grpSpPr>
          <a:xfrm>
            <a:off x="7858747" y="4446548"/>
            <a:ext cx="519430" cy="256540"/>
            <a:chOff x="11788120" y="7272528"/>
            <a:chExt cx="779145" cy="384810"/>
          </a:xfrm>
        </p:grpSpPr>
        <p:sp>
          <p:nvSpPr>
            <p:cNvPr id="37" name="object 37"/>
            <p:cNvSpPr/>
            <p:nvPr/>
          </p:nvSpPr>
          <p:spPr>
            <a:xfrm>
              <a:off x="11788120" y="7647798"/>
              <a:ext cx="779145" cy="0"/>
            </a:xfrm>
            <a:custGeom>
              <a:avLst/>
              <a:gdLst/>
              <a:ahLst/>
              <a:cxnLst/>
              <a:rect l="l" t="t" r="r" b="b"/>
              <a:pathLst>
                <a:path w="779145">
                  <a:moveTo>
                    <a:pt x="0" y="1"/>
                  </a:moveTo>
                  <a:lnTo>
                    <a:pt x="779009" y="0"/>
                  </a:lnTo>
                </a:path>
              </a:pathLst>
            </a:custGeom>
            <a:ln w="19050">
              <a:solidFill>
                <a:srgbClr val="B6476F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93295" y="7272528"/>
              <a:ext cx="551688" cy="350519"/>
            </a:xfrm>
            <a:prstGeom prst="rect">
              <a:avLst/>
            </a:prstGeom>
          </p:spPr>
        </p:pic>
      </p:grpSp>
      <p:sp>
        <p:nvSpPr>
          <p:cNvPr id="39" name="object 39"/>
          <p:cNvSpPr/>
          <p:nvPr/>
        </p:nvSpPr>
        <p:spPr>
          <a:xfrm>
            <a:off x="8796605" y="4224629"/>
            <a:ext cx="1034203" cy="127847"/>
          </a:xfrm>
          <a:custGeom>
            <a:avLst/>
            <a:gdLst/>
            <a:ahLst/>
            <a:cxnLst/>
            <a:rect l="l" t="t" r="r" b="b"/>
            <a:pathLst>
              <a:path w="1551305" h="191770">
                <a:moveTo>
                  <a:pt x="113015" y="69195"/>
                </a:moveTo>
                <a:lnTo>
                  <a:pt x="98081" y="104264"/>
                </a:lnTo>
                <a:lnTo>
                  <a:pt x="149847" y="121258"/>
                </a:lnTo>
                <a:lnTo>
                  <a:pt x="206349" y="135741"/>
                </a:lnTo>
                <a:lnTo>
                  <a:pt x="299402" y="154696"/>
                </a:lnTo>
                <a:lnTo>
                  <a:pt x="366280" y="165336"/>
                </a:lnTo>
                <a:lnTo>
                  <a:pt x="436765" y="174306"/>
                </a:lnTo>
                <a:lnTo>
                  <a:pt x="519074" y="182241"/>
                </a:lnTo>
                <a:lnTo>
                  <a:pt x="602221" y="187736"/>
                </a:lnTo>
                <a:lnTo>
                  <a:pt x="685660" y="190859"/>
                </a:lnTo>
                <a:lnTo>
                  <a:pt x="768857" y="191673"/>
                </a:lnTo>
                <a:lnTo>
                  <a:pt x="851280" y="190247"/>
                </a:lnTo>
                <a:lnTo>
                  <a:pt x="932357" y="186641"/>
                </a:lnTo>
                <a:lnTo>
                  <a:pt x="1011554" y="180919"/>
                </a:lnTo>
                <a:lnTo>
                  <a:pt x="1088339" y="173142"/>
                </a:lnTo>
                <a:lnTo>
                  <a:pt x="1162164" y="163368"/>
                </a:lnTo>
                <a:lnTo>
                  <a:pt x="1220963" y="153579"/>
                </a:lnTo>
                <a:lnTo>
                  <a:pt x="768210" y="153579"/>
                </a:lnTo>
                <a:lnTo>
                  <a:pt x="686041" y="152760"/>
                </a:lnTo>
                <a:lnTo>
                  <a:pt x="603643" y="149663"/>
                </a:lnTo>
                <a:lnTo>
                  <a:pt x="521588" y="144225"/>
                </a:lnTo>
                <a:lnTo>
                  <a:pt x="440435" y="136382"/>
                </a:lnTo>
                <a:lnTo>
                  <a:pt x="371094" y="127541"/>
                </a:lnTo>
                <a:lnTo>
                  <a:pt x="305396" y="117069"/>
                </a:lnTo>
                <a:lnTo>
                  <a:pt x="243713" y="105067"/>
                </a:lnTo>
                <a:lnTo>
                  <a:pt x="186601" y="91676"/>
                </a:lnTo>
                <a:lnTo>
                  <a:pt x="134073" y="76925"/>
                </a:lnTo>
                <a:lnTo>
                  <a:pt x="113015" y="69195"/>
                </a:lnTo>
                <a:close/>
              </a:path>
              <a:path w="1551305" h="191770">
                <a:moveTo>
                  <a:pt x="142481" y="0"/>
                </a:moveTo>
                <a:lnTo>
                  <a:pt x="0" y="42857"/>
                </a:lnTo>
                <a:lnTo>
                  <a:pt x="67843" y="175272"/>
                </a:lnTo>
                <a:lnTo>
                  <a:pt x="98081" y="104264"/>
                </a:lnTo>
                <a:lnTo>
                  <a:pt x="81089" y="98063"/>
                </a:lnTo>
                <a:lnTo>
                  <a:pt x="94183" y="62283"/>
                </a:lnTo>
                <a:lnTo>
                  <a:pt x="115958" y="62283"/>
                </a:lnTo>
                <a:lnTo>
                  <a:pt x="142481" y="0"/>
                </a:lnTo>
                <a:close/>
              </a:path>
              <a:path w="1551305" h="191770">
                <a:moveTo>
                  <a:pt x="1530527" y="10967"/>
                </a:moveTo>
                <a:lnTo>
                  <a:pt x="1494840" y="32071"/>
                </a:lnTo>
                <a:lnTo>
                  <a:pt x="1452905" y="51428"/>
                </a:lnTo>
                <a:lnTo>
                  <a:pt x="1404327" y="69485"/>
                </a:lnTo>
                <a:lnTo>
                  <a:pt x="1349755" y="86062"/>
                </a:lnTo>
                <a:lnTo>
                  <a:pt x="1289786" y="101032"/>
                </a:lnTo>
                <a:lnTo>
                  <a:pt x="1225029" y="114293"/>
                </a:lnTo>
                <a:lnTo>
                  <a:pt x="1155903" y="125785"/>
                </a:lnTo>
                <a:lnTo>
                  <a:pt x="1083335" y="135371"/>
                </a:lnTo>
                <a:lnTo>
                  <a:pt x="1007719" y="143013"/>
                </a:lnTo>
                <a:lnTo>
                  <a:pt x="929614" y="148639"/>
                </a:lnTo>
                <a:lnTo>
                  <a:pt x="849579" y="152184"/>
                </a:lnTo>
                <a:lnTo>
                  <a:pt x="768210" y="153579"/>
                </a:lnTo>
                <a:lnTo>
                  <a:pt x="1220963" y="153579"/>
                </a:lnTo>
                <a:lnTo>
                  <a:pt x="1265986" y="145127"/>
                </a:lnTo>
                <a:lnTo>
                  <a:pt x="1330071" y="130608"/>
                </a:lnTo>
                <a:lnTo>
                  <a:pt x="1389354" y="114260"/>
                </a:lnTo>
                <a:lnTo>
                  <a:pt x="1443329" y="96099"/>
                </a:lnTo>
                <a:lnTo>
                  <a:pt x="1491513" y="76107"/>
                </a:lnTo>
                <a:lnTo>
                  <a:pt x="1533461" y="54189"/>
                </a:lnTo>
                <a:lnTo>
                  <a:pt x="1550898" y="43169"/>
                </a:lnTo>
                <a:lnTo>
                  <a:pt x="1530527" y="10967"/>
                </a:lnTo>
                <a:close/>
              </a:path>
              <a:path w="1551305" h="191770">
                <a:moveTo>
                  <a:pt x="94183" y="62283"/>
                </a:moveTo>
                <a:lnTo>
                  <a:pt x="81089" y="98063"/>
                </a:lnTo>
                <a:lnTo>
                  <a:pt x="98081" y="104264"/>
                </a:lnTo>
                <a:lnTo>
                  <a:pt x="113015" y="69195"/>
                </a:lnTo>
                <a:lnTo>
                  <a:pt x="94183" y="62283"/>
                </a:lnTo>
                <a:close/>
              </a:path>
              <a:path w="1551305" h="191770">
                <a:moveTo>
                  <a:pt x="115958" y="62283"/>
                </a:moveTo>
                <a:lnTo>
                  <a:pt x="94183" y="62283"/>
                </a:lnTo>
                <a:lnTo>
                  <a:pt x="113015" y="69195"/>
                </a:lnTo>
                <a:lnTo>
                  <a:pt x="115958" y="62283"/>
                </a:lnTo>
                <a:close/>
              </a:path>
            </a:pathLst>
          </a:custGeom>
          <a:solidFill>
            <a:srgbClr val="B6476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grpSp>
        <p:nvGrpSpPr>
          <p:cNvPr id="40" name="object 40"/>
          <p:cNvGrpSpPr/>
          <p:nvPr/>
        </p:nvGrpSpPr>
        <p:grpSpPr>
          <a:xfrm>
            <a:off x="9043400" y="4446548"/>
            <a:ext cx="519430" cy="256540"/>
            <a:chOff x="13565099" y="7272528"/>
            <a:chExt cx="779145" cy="384810"/>
          </a:xfrm>
        </p:grpSpPr>
        <p:sp>
          <p:nvSpPr>
            <p:cNvPr id="41" name="object 41"/>
            <p:cNvSpPr/>
            <p:nvPr/>
          </p:nvSpPr>
          <p:spPr>
            <a:xfrm>
              <a:off x="13565099" y="7647798"/>
              <a:ext cx="779145" cy="0"/>
            </a:xfrm>
            <a:custGeom>
              <a:avLst/>
              <a:gdLst/>
              <a:ahLst/>
              <a:cxnLst/>
              <a:rect l="l" t="t" r="r" b="b"/>
              <a:pathLst>
                <a:path w="779144">
                  <a:moveTo>
                    <a:pt x="0" y="1"/>
                  </a:moveTo>
                  <a:lnTo>
                    <a:pt x="779009" y="0"/>
                  </a:lnTo>
                </a:path>
              </a:pathLst>
            </a:custGeom>
            <a:ln w="19050">
              <a:solidFill>
                <a:srgbClr val="B6476F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42" name="object 4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70280" y="7272528"/>
              <a:ext cx="551688" cy="350519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2752408" y="3846769"/>
            <a:ext cx="225637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600" spc="3" dirty="0">
                <a:latin typeface="Bahnschrift"/>
                <a:cs typeface="Bahnschrift"/>
              </a:rPr>
              <a:t>x</a:t>
            </a:r>
            <a:r>
              <a:rPr sz="1600" spc="5" baseline="-17361" dirty="0">
                <a:latin typeface="Times New Roman"/>
                <a:cs typeface="Times New Roman"/>
              </a:rPr>
              <a:t>0</a:t>
            </a:r>
            <a:endParaRPr sz="1600" baseline="-17361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908572" y="3846769"/>
            <a:ext cx="225637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600" spc="3" dirty="0">
                <a:latin typeface="Bahnschrift"/>
                <a:cs typeface="Bahnschrift"/>
              </a:rPr>
              <a:t>x</a:t>
            </a:r>
            <a:r>
              <a:rPr sz="1600" spc="5" baseline="-17361" dirty="0">
                <a:latin typeface="Times New Roman"/>
                <a:cs typeface="Times New Roman"/>
              </a:rPr>
              <a:t>1</a:t>
            </a:r>
            <a:endParaRPr sz="1600" baseline="-17361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064736" y="3846769"/>
            <a:ext cx="225637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600" spc="3" dirty="0">
                <a:latin typeface="Bahnschrift"/>
                <a:cs typeface="Bahnschrift"/>
              </a:rPr>
              <a:t>x</a:t>
            </a:r>
            <a:r>
              <a:rPr sz="1600" spc="5" baseline="-17361" dirty="0">
                <a:latin typeface="Times New Roman"/>
                <a:cs typeface="Times New Roman"/>
              </a:rPr>
              <a:t>2</a:t>
            </a:r>
            <a:endParaRPr sz="1600" baseline="-17361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220900" y="3846769"/>
            <a:ext cx="225637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600" spc="3" dirty="0">
                <a:latin typeface="Bahnschrift"/>
                <a:cs typeface="Bahnschrift"/>
              </a:rPr>
              <a:t>x</a:t>
            </a:r>
            <a:r>
              <a:rPr sz="1600" spc="5" baseline="-17361" dirty="0">
                <a:latin typeface="Times New Roman"/>
                <a:cs typeface="Times New Roman"/>
              </a:rPr>
              <a:t>3</a:t>
            </a:r>
            <a:endParaRPr sz="1600" baseline="-17361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377065" y="3846769"/>
            <a:ext cx="225637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600" spc="3" dirty="0">
                <a:latin typeface="Bahnschrift"/>
                <a:cs typeface="Bahnschrift"/>
              </a:rPr>
              <a:t>x</a:t>
            </a:r>
            <a:r>
              <a:rPr sz="1600" spc="5" baseline="-17361" dirty="0">
                <a:latin typeface="Times New Roman"/>
                <a:cs typeface="Times New Roman"/>
              </a:rPr>
              <a:t>4</a:t>
            </a:r>
            <a:endParaRPr sz="1600" baseline="-17361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552806" y="3846769"/>
            <a:ext cx="186690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spc="400" dirty="0">
                <a:latin typeface="Bahnschrift"/>
                <a:cs typeface="Bahnschrift"/>
              </a:rPr>
              <a:t>…</a:t>
            </a:r>
            <a:endParaRPr sz="1600">
              <a:latin typeface="Bahnschrift"/>
              <a:cs typeface="Bahnschrift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674572" y="3846769"/>
            <a:ext cx="255693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600" spc="63" dirty="0">
                <a:latin typeface="Bahnschrift"/>
                <a:cs typeface="Bahnschrift"/>
              </a:rPr>
              <a:t>x</a:t>
            </a:r>
            <a:r>
              <a:rPr sz="1600" spc="95" baseline="-17361" dirty="0">
                <a:latin typeface="Times New Roman"/>
                <a:cs typeface="Times New Roman"/>
              </a:rPr>
              <a:t>T</a:t>
            </a:r>
            <a:endParaRPr sz="1600" baseline="-17361">
              <a:latin typeface="Times New Roman"/>
              <a:cs typeface="Times New Roman"/>
            </a:endParaRPr>
          </a:p>
        </p:txBody>
      </p:sp>
      <p:pic>
        <p:nvPicPr>
          <p:cNvPr id="50" name="object 5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219696" y="4887491"/>
            <a:ext cx="3178047" cy="731520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245104" y="5009412"/>
            <a:ext cx="1975103" cy="239775"/>
          </a:xfrm>
          <a:prstGeom prst="rect">
            <a:avLst/>
          </a:prstGeom>
        </p:spPr>
      </p:pic>
      <p:sp>
        <p:nvSpPr>
          <p:cNvPr id="52" name="Date Placeholder 51">
            <a:extLst>
              <a:ext uri="{FF2B5EF4-FFF2-40B4-BE49-F238E27FC236}">
                <a16:creationId xmlns:a16="http://schemas.microsoft.com/office/drawing/2014/main" id="{4C9D49C2-E604-D00D-E409-5A684B1BD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DADDD-876D-48B7-A48A-0838B9ED4D57}" type="datetime1">
              <a:rPr lang="en-US" smtClean="0"/>
              <a:t>11/12/2025</a:t>
            </a:fld>
            <a:endParaRPr lang="en-US"/>
          </a:p>
        </p:txBody>
      </p:sp>
      <p:sp>
        <p:nvSpPr>
          <p:cNvPr id="53" name="Footer Placeholder 52">
            <a:extLst>
              <a:ext uri="{FF2B5EF4-FFF2-40B4-BE49-F238E27FC236}">
                <a16:creationId xmlns:a16="http://schemas.microsoft.com/office/drawing/2014/main" id="{910CB155-52DF-644B-E0D4-099DA6E9A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4" name="Slide Number Placeholder 53">
            <a:extLst>
              <a:ext uri="{FF2B5EF4-FFF2-40B4-BE49-F238E27FC236}">
                <a16:creationId xmlns:a16="http://schemas.microsoft.com/office/drawing/2014/main" id="{07C2EBF5-CD57-BF37-D297-323AA1556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661" y="2332735"/>
            <a:ext cx="9906423" cy="24444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533" spc="7" dirty="0">
                <a:latin typeface="Trebuchet MS"/>
                <a:cs typeface="Trebuchet MS"/>
              </a:rPr>
              <a:t>For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training,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we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can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form</a:t>
            </a:r>
            <a:r>
              <a:rPr sz="1533" spc="2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variational</a:t>
            </a:r>
            <a:r>
              <a:rPr sz="1533" spc="1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upper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bound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that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dirty="0">
                <a:latin typeface="Trebuchet MS"/>
                <a:cs typeface="Trebuchet MS"/>
              </a:rPr>
              <a:t>is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commonly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used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for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training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variational</a:t>
            </a:r>
            <a:r>
              <a:rPr sz="1533" spc="10" dirty="0">
                <a:latin typeface="Trebuchet MS"/>
                <a:cs typeface="Trebuchet MS"/>
              </a:rPr>
              <a:t> autoencoders:</a:t>
            </a:r>
            <a:endParaRPr sz="1533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660" y="3730752"/>
            <a:ext cx="6176010" cy="24444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533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Sohl-Dickstein</a:t>
            </a:r>
            <a:r>
              <a:rPr sz="1533" u="sng" spc="1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533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et</a:t>
            </a:r>
            <a:r>
              <a:rPr sz="1533" u="sng" spc="10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533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al.</a:t>
            </a:r>
            <a:r>
              <a:rPr sz="1533" u="sng" spc="10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533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ICML</a:t>
            </a:r>
            <a:r>
              <a:rPr sz="1533" u="sng" spc="20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533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2015</a:t>
            </a:r>
            <a:r>
              <a:rPr sz="1533" spc="13" dirty="0">
                <a:solidFill>
                  <a:srgbClr val="0071C5"/>
                </a:solidFill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and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Ho </a:t>
            </a:r>
            <a:r>
              <a:rPr sz="1533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et</a:t>
            </a:r>
            <a:r>
              <a:rPr sz="1533" u="sng" spc="10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533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al.</a:t>
            </a:r>
            <a:r>
              <a:rPr sz="1533" u="sng" spc="1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533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NeurIPS</a:t>
            </a:r>
            <a:r>
              <a:rPr sz="1533" u="sng" spc="10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533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2020</a:t>
            </a:r>
            <a:r>
              <a:rPr sz="1533" spc="3" dirty="0">
                <a:solidFill>
                  <a:srgbClr val="0071C5"/>
                </a:solidFill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show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that:</a:t>
            </a:r>
            <a:endParaRPr sz="1533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6660" y="5134863"/>
            <a:ext cx="563457" cy="24444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533" spc="17" dirty="0">
                <a:latin typeface="Trebuchet MS"/>
                <a:cs typeface="Trebuchet MS"/>
              </a:rPr>
              <a:t>w</a:t>
            </a:r>
            <a:r>
              <a:rPr sz="1533" spc="10" dirty="0">
                <a:latin typeface="Trebuchet MS"/>
                <a:cs typeface="Trebuchet MS"/>
              </a:rPr>
              <a:t>h</a:t>
            </a:r>
            <a:r>
              <a:rPr sz="1533" spc="13" dirty="0">
                <a:latin typeface="Trebuchet MS"/>
                <a:cs typeface="Trebuchet MS"/>
              </a:rPr>
              <a:t>e</a:t>
            </a:r>
            <a:r>
              <a:rPr sz="1533" spc="10" dirty="0">
                <a:latin typeface="Trebuchet MS"/>
                <a:cs typeface="Trebuchet MS"/>
              </a:rPr>
              <a:t>r</a:t>
            </a:r>
            <a:r>
              <a:rPr sz="1533" dirty="0">
                <a:latin typeface="Trebuchet MS"/>
                <a:cs typeface="Trebuchet MS"/>
              </a:rPr>
              <a:t>e</a:t>
            </a:r>
            <a:endParaRPr sz="1533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97526" y="5134863"/>
            <a:ext cx="3395557" cy="24444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533" dirty="0">
                <a:latin typeface="Trebuchet MS"/>
                <a:cs typeface="Trebuchet MS"/>
              </a:rPr>
              <a:t>is</a:t>
            </a:r>
            <a:r>
              <a:rPr sz="1533" spc="7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the</a:t>
            </a:r>
            <a:r>
              <a:rPr sz="1533" spc="1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tractable posterior</a:t>
            </a:r>
            <a:r>
              <a:rPr sz="1533" spc="1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distribution:</a:t>
            </a:r>
            <a:endParaRPr sz="1533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2800" y="2824479"/>
            <a:ext cx="5216143" cy="54051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71600" y="708585"/>
            <a:ext cx="8871711" cy="620340"/>
          </a:xfrm>
          <a:prstGeom prst="rect">
            <a:avLst/>
          </a:prstGeom>
        </p:spPr>
        <p:txBody>
          <a:bodyPr vert="horz" wrap="square" lIns="0" tIns="65701" rIns="0" bIns="0" rtlCol="0" anchor="ctr">
            <a:spAutoFit/>
          </a:bodyPr>
          <a:lstStyle/>
          <a:p>
            <a:pPr>
              <a:spcBef>
                <a:spcPts val="67"/>
              </a:spcBef>
            </a:pPr>
            <a:r>
              <a:rPr lang="en-US" spc="-13" dirty="0"/>
              <a:t>Training</a:t>
            </a:r>
            <a:r>
              <a:rPr spc="-47" dirty="0"/>
              <a:t> </a:t>
            </a:r>
            <a:r>
              <a:rPr spc="-13" dirty="0"/>
              <a:t>Denoising</a:t>
            </a:r>
            <a:r>
              <a:rPr spc="-43" dirty="0"/>
              <a:t> </a:t>
            </a:r>
            <a:r>
              <a:rPr spc="-13" dirty="0"/>
              <a:t>Model</a:t>
            </a: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1233" y="5159248"/>
            <a:ext cx="1339087" cy="23164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38703" y="4222496"/>
            <a:ext cx="6439408" cy="65836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06624" y="5628639"/>
            <a:ext cx="6364223" cy="88798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1059947" y="6532647"/>
            <a:ext cx="154517" cy="125248"/>
          </a:xfrm>
          <a:prstGeom prst="rect">
            <a:avLst/>
          </a:prstGeom>
        </p:spPr>
        <p:txBody>
          <a:bodyPr vert="horz" wrap="square" lIns="0" tIns="2117" rIns="0" bIns="0" rtlCol="0">
            <a:spAutoFit/>
          </a:bodyPr>
          <a:lstStyle/>
          <a:p>
            <a:pPr marL="25401">
              <a:spcBef>
                <a:spcPts val="17"/>
              </a:spcBef>
            </a:pPr>
            <a:r>
              <a:rPr sz="800" dirty="0">
                <a:solidFill>
                  <a:srgbClr val="8C8C8C"/>
                </a:solidFill>
                <a:latin typeface="Trebuchet MS"/>
                <a:cs typeface="Trebuchet MS"/>
              </a:rPr>
              <a:t>24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56369C-BA55-70B1-B2D8-1C2B2546047A}"/>
              </a:ext>
            </a:extLst>
          </p:cNvPr>
          <p:cNvSpPr txBox="1"/>
          <p:nvPr/>
        </p:nvSpPr>
        <p:spPr>
          <a:xfrm>
            <a:off x="626660" y="1861659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spc="-3" dirty="0">
                <a:solidFill>
                  <a:srgbClr val="890C58"/>
                </a:solidFill>
              </a:rPr>
              <a:t>Variational</a:t>
            </a:r>
            <a:r>
              <a:rPr lang="en-US" sz="1800" spc="-20" dirty="0">
                <a:solidFill>
                  <a:srgbClr val="890C58"/>
                </a:solidFill>
              </a:rPr>
              <a:t> </a:t>
            </a:r>
            <a:r>
              <a:rPr lang="en-US" sz="1800" spc="-3" dirty="0">
                <a:solidFill>
                  <a:srgbClr val="890C58"/>
                </a:solidFill>
              </a:rPr>
              <a:t>upper</a:t>
            </a:r>
            <a:r>
              <a:rPr lang="en-US" sz="1800" spc="-20" dirty="0">
                <a:solidFill>
                  <a:srgbClr val="890C58"/>
                </a:solidFill>
              </a:rPr>
              <a:t> </a:t>
            </a:r>
            <a:r>
              <a:rPr lang="en-US" sz="1800" spc="-3" dirty="0">
                <a:solidFill>
                  <a:srgbClr val="890C58"/>
                </a:solidFill>
              </a:rPr>
              <a:t>bound</a:t>
            </a:r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F0E8597-C8E5-EF2C-0CDA-AB775D247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1539D-F4DB-4727-B42E-D76B874997E6}" type="datetime1">
              <a:rPr lang="en-US" smtClean="0"/>
              <a:t>11/12/2025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8FF635C-5809-5F06-0C39-0162B497B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024C87E-4E8F-8EE4-A13E-4DEC3FA77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0910" y="609060"/>
            <a:ext cx="7987242" cy="562547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spcBef>
                <a:spcPts val="67"/>
              </a:spcBef>
            </a:pPr>
            <a:r>
              <a:rPr spc="-13" dirty="0"/>
              <a:t>Parameterizing</a:t>
            </a:r>
            <a:r>
              <a:rPr spc="-37" dirty="0"/>
              <a:t> </a:t>
            </a:r>
            <a:r>
              <a:rPr spc="-10" dirty="0"/>
              <a:t>the</a:t>
            </a:r>
            <a:r>
              <a:rPr spc="-30" dirty="0"/>
              <a:t> </a:t>
            </a:r>
            <a:r>
              <a:rPr spc="-13" dirty="0"/>
              <a:t>Denoising</a:t>
            </a:r>
            <a:r>
              <a:rPr spc="-37" dirty="0"/>
              <a:t> </a:t>
            </a:r>
            <a:r>
              <a:rPr spc="-13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6660" y="2117344"/>
            <a:ext cx="941493" cy="24444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533" spc="3" dirty="0">
                <a:latin typeface="Trebuchet MS"/>
                <a:cs typeface="Trebuchet MS"/>
              </a:rPr>
              <a:t>Since</a:t>
            </a:r>
            <a:r>
              <a:rPr sz="1533" spc="-23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both</a:t>
            </a:r>
            <a:endParaRPr sz="1533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73476" y="2117344"/>
            <a:ext cx="338667" cy="24444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533" spc="10" dirty="0">
                <a:latin typeface="Trebuchet MS"/>
                <a:cs typeface="Trebuchet MS"/>
              </a:rPr>
              <a:t>and</a:t>
            </a:r>
            <a:endParaRPr sz="1533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79207" y="2117344"/>
            <a:ext cx="5591810" cy="24444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533" spc="7" dirty="0">
                <a:latin typeface="Trebuchet MS"/>
                <a:cs typeface="Trebuchet MS"/>
              </a:rPr>
              <a:t>are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solidFill>
                  <a:srgbClr val="FFC000"/>
                </a:solidFill>
                <a:latin typeface="Trebuchet MS"/>
                <a:cs typeface="Trebuchet MS"/>
              </a:rPr>
              <a:t>Normal</a:t>
            </a:r>
            <a:r>
              <a:rPr sz="1533" spc="1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1533" spc="7" dirty="0">
                <a:solidFill>
                  <a:srgbClr val="FFC000"/>
                </a:solidFill>
                <a:latin typeface="Trebuchet MS"/>
                <a:cs typeface="Trebuchet MS"/>
              </a:rPr>
              <a:t>distributions</a:t>
            </a:r>
            <a:r>
              <a:rPr sz="1533" spc="7" dirty="0">
                <a:latin typeface="Trebuchet MS"/>
                <a:cs typeface="Trebuchet MS"/>
              </a:rPr>
              <a:t>,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the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KL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divergence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has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dirty="0">
                <a:latin typeface="Trebuchet MS"/>
                <a:cs typeface="Trebuchet MS"/>
              </a:rPr>
              <a:t>a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simple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form:</a:t>
            </a:r>
            <a:endParaRPr sz="1533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6660" y="3253231"/>
            <a:ext cx="984250" cy="24444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533" spc="7" dirty="0">
                <a:latin typeface="Trebuchet MS"/>
                <a:cs typeface="Trebuchet MS"/>
              </a:rPr>
              <a:t>Recall</a:t>
            </a:r>
            <a:r>
              <a:rPr sz="1533" spc="-4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that</a:t>
            </a:r>
            <a:endParaRPr sz="1533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99590" y="3253231"/>
            <a:ext cx="3382010" cy="24444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533" dirty="0">
                <a:latin typeface="Trebuchet MS"/>
                <a:cs typeface="Trebuchet MS"/>
              </a:rPr>
              <a:t>.</a:t>
            </a:r>
            <a:r>
              <a:rPr sz="1533" spc="7" dirty="0">
                <a:latin typeface="Trebuchet MS"/>
                <a:cs typeface="Trebuchet MS"/>
              </a:rPr>
              <a:t> </a:t>
            </a:r>
            <a:r>
              <a:rPr sz="1533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Ho </a:t>
            </a:r>
            <a:r>
              <a:rPr sz="1533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et</a:t>
            </a:r>
            <a:r>
              <a:rPr sz="1533" u="sng" spc="10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533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al.</a:t>
            </a:r>
            <a:r>
              <a:rPr sz="1533" u="sng" spc="10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533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NeurIPS</a:t>
            </a:r>
            <a:r>
              <a:rPr sz="1533" u="sng" spc="1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533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2020</a:t>
            </a:r>
            <a:r>
              <a:rPr sz="1533" dirty="0">
                <a:solidFill>
                  <a:srgbClr val="0071C5"/>
                </a:solidFill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observe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that:</a:t>
            </a:r>
            <a:endParaRPr sz="1533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6660" y="4395215"/>
            <a:ext cx="8381577" cy="24444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533" spc="7" dirty="0">
                <a:latin typeface="Trebuchet MS"/>
                <a:cs typeface="Trebuchet MS"/>
              </a:rPr>
              <a:t>They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propose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to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represent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the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mean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of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the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denoising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model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using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dirty="0">
                <a:latin typeface="Trebuchet MS"/>
                <a:cs typeface="Trebuchet MS"/>
              </a:rPr>
              <a:t>a</a:t>
            </a:r>
            <a:r>
              <a:rPr sz="1533" spc="33" dirty="0">
                <a:latin typeface="Trebuchet MS"/>
                <a:cs typeface="Trebuchet MS"/>
              </a:rPr>
              <a:t> </a:t>
            </a:r>
            <a:r>
              <a:rPr sz="1533" i="1" spc="7" dirty="0">
                <a:latin typeface="Trebuchet MS"/>
                <a:cs typeface="Trebuchet MS"/>
              </a:rPr>
              <a:t>noise-prediction</a:t>
            </a:r>
            <a:r>
              <a:rPr sz="1533" i="1" spc="2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network:</a:t>
            </a:r>
            <a:endParaRPr sz="1533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6660" y="5531104"/>
            <a:ext cx="2399453" cy="24444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533" spc="7" dirty="0">
                <a:latin typeface="Trebuchet MS"/>
                <a:cs typeface="Trebuchet MS"/>
              </a:rPr>
              <a:t>With</a:t>
            </a:r>
            <a:r>
              <a:rPr sz="1533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this</a:t>
            </a:r>
            <a:r>
              <a:rPr sz="1533" spc="7" dirty="0">
                <a:latin typeface="Trebuchet MS"/>
                <a:cs typeface="Trebuchet MS"/>
              </a:rPr>
              <a:t> parameterization</a:t>
            </a:r>
            <a:endParaRPr sz="1533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0896" y="2145792"/>
            <a:ext cx="1341120" cy="22961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48736" y="2135632"/>
            <a:ext cx="1109471" cy="22961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19071" y="3236976"/>
            <a:ext cx="2702560" cy="28041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91968" y="2678177"/>
            <a:ext cx="3354832" cy="197103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09792" y="2531873"/>
            <a:ext cx="3066288" cy="47751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96943" y="3673857"/>
            <a:ext cx="3430016" cy="51815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984752" y="4897120"/>
            <a:ext cx="3659632" cy="47752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361681" y="5932018"/>
            <a:ext cx="349503" cy="154431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2286000" y="5775552"/>
            <a:ext cx="5962227" cy="770467"/>
            <a:chOff x="4215384" y="8964167"/>
            <a:chExt cx="8943340" cy="1155700"/>
          </a:xfrm>
        </p:grpSpPr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15384" y="8964167"/>
              <a:ext cx="8942831" cy="65532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0262061" y="9473955"/>
              <a:ext cx="2218055" cy="252729"/>
            </a:xfrm>
            <a:custGeom>
              <a:avLst/>
              <a:gdLst/>
              <a:ahLst/>
              <a:cxnLst/>
              <a:rect l="l" t="t" r="r" b="b"/>
              <a:pathLst>
                <a:path w="2218054" h="252729">
                  <a:moveTo>
                    <a:pt x="2217680" y="0"/>
                  </a:moveTo>
                  <a:lnTo>
                    <a:pt x="2209886" y="39865"/>
                  </a:lnTo>
                  <a:lnTo>
                    <a:pt x="2188185" y="74487"/>
                  </a:lnTo>
                  <a:lnTo>
                    <a:pt x="2155094" y="101789"/>
                  </a:lnTo>
                  <a:lnTo>
                    <a:pt x="2113130" y="119694"/>
                  </a:lnTo>
                  <a:lnTo>
                    <a:pt x="2064812" y="126124"/>
                  </a:lnTo>
                  <a:lnTo>
                    <a:pt x="1243346" y="126124"/>
                  </a:lnTo>
                  <a:lnTo>
                    <a:pt x="1195028" y="132554"/>
                  </a:lnTo>
                  <a:lnTo>
                    <a:pt x="1153064" y="150459"/>
                  </a:lnTo>
                  <a:lnTo>
                    <a:pt x="1119972" y="177761"/>
                  </a:lnTo>
                  <a:lnTo>
                    <a:pt x="1098271" y="212383"/>
                  </a:lnTo>
                  <a:lnTo>
                    <a:pt x="1090478" y="252249"/>
                  </a:lnTo>
                  <a:lnTo>
                    <a:pt x="1082684" y="212383"/>
                  </a:lnTo>
                  <a:lnTo>
                    <a:pt x="1060983" y="177761"/>
                  </a:lnTo>
                  <a:lnTo>
                    <a:pt x="1027892" y="150459"/>
                  </a:lnTo>
                  <a:lnTo>
                    <a:pt x="985928" y="132554"/>
                  </a:lnTo>
                  <a:lnTo>
                    <a:pt x="937610" y="126124"/>
                  </a:lnTo>
                  <a:lnTo>
                    <a:pt x="152868" y="126124"/>
                  </a:lnTo>
                  <a:lnTo>
                    <a:pt x="104549" y="119694"/>
                  </a:lnTo>
                  <a:lnTo>
                    <a:pt x="62586" y="101789"/>
                  </a:lnTo>
                  <a:lnTo>
                    <a:pt x="29494" y="74487"/>
                  </a:lnTo>
                  <a:lnTo>
                    <a:pt x="7793" y="39865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solidFill>
                  <a:srgbClr val="00B0F0"/>
                </a:solidFill>
              </a:endParaRPr>
            </a:p>
          </p:txBody>
        </p:sp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44072" y="9656063"/>
              <a:ext cx="359664" cy="463295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1059947" y="6532647"/>
            <a:ext cx="154517" cy="125248"/>
          </a:xfrm>
          <a:prstGeom prst="rect">
            <a:avLst/>
          </a:prstGeom>
        </p:spPr>
        <p:txBody>
          <a:bodyPr vert="horz" wrap="square" lIns="0" tIns="2117" rIns="0" bIns="0" rtlCol="0">
            <a:spAutoFit/>
          </a:bodyPr>
          <a:lstStyle/>
          <a:p>
            <a:pPr marL="25401">
              <a:spcBef>
                <a:spcPts val="17"/>
              </a:spcBef>
            </a:pPr>
            <a:r>
              <a:rPr sz="800" dirty="0">
                <a:solidFill>
                  <a:srgbClr val="8C8C8C"/>
                </a:solidFill>
                <a:latin typeface="Trebuchet MS"/>
                <a:cs typeface="Trebuchet MS"/>
              </a:rPr>
              <a:t>25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90D8B408-8836-53D6-23E3-273B4423F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9E0E5-0E2D-4B10-B181-2C9FCCDB112E}" type="datetime1">
              <a:rPr lang="en-US" smtClean="0"/>
              <a:t>11/12/2025</a:t>
            </a:fld>
            <a:endParaRPr lang="en-US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ACFF7AC4-E83B-32A5-E24C-656F70C0A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355E192-3055-B327-AC07-5560C0CC4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6400" y="215331"/>
            <a:ext cx="7315200" cy="940941"/>
          </a:xfrm>
          <a:prstGeom prst="rect">
            <a:avLst/>
          </a:prstGeom>
        </p:spPr>
        <p:txBody>
          <a:bodyPr vert="horz" wrap="square" lIns="0" tIns="65701" rIns="0" bIns="0" rtlCol="0" anchor="ctr">
            <a:spAutoFit/>
          </a:bodyPr>
          <a:lstStyle/>
          <a:p>
            <a:pPr marL="4234">
              <a:spcBef>
                <a:spcPts val="67"/>
              </a:spcBef>
            </a:pPr>
            <a:r>
              <a:rPr spc="-13" dirty="0"/>
              <a:t>Training</a:t>
            </a:r>
            <a:r>
              <a:rPr spc="-43" dirty="0"/>
              <a:t> </a:t>
            </a:r>
            <a:r>
              <a:rPr spc="-10" dirty="0"/>
              <a:t>Objective</a:t>
            </a:r>
            <a:r>
              <a:rPr spc="-33" dirty="0"/>
              <a:t> </a:t>
            </a:r>
            <a:r>
              <a:rPr spc="-13" dirty="0"/>
              <a:t>Weighting</a:t>
            </a:r>
          </a:p>
          <a:p>
            <a:pPr marL="4234">
              <a:spcBef>
                <a:spcPts val="60"/>
              </a:spcBef>
            </a:pPr>
            <a:r>
              <a:rPr sz="2000" spc="-3" dirty="0">
                <a:solidFill>
                  <a:srgbClr val="890C58"/>
                </a:solidFill>
              </a:rPr>
              <a:t>Trading</a:t>
            </a:r>
            <a:r>
              <a:rPr sz="2000" spc="-13" dirty="0">
                <a:solidFill>
                  <a:srgbClr val="890C58"/>
                </a:solidFill>
              </a:rPr>
              <a:t> </a:t>
            </a:r>
            <a:r>
              <a:rPr sz="2000" spc="-3" dirty="0">
                <a:solidFill>
                  <a:srgbClr val="890C58"/>
                </a:solidFill>
              </a:rPr>
              <a:t>likelihood</a:t>
            </a:r>
            <a:r>
              <a:rPr sz="2000" spc="-7" dirty="0">
                <a:solidFill>
                  <a:srgbClr val="890C58"/>
                </a:solidFill>
              </a:rPr>
              <a:t> </a:t>
            </a:r>
            <a:r>
              <a:rPr sz="2000" dirty="0">
                <a:solidFill>
                  <a:srgbClr val="890C58"/>
                </a:solidFill>
              </a:rPr>
              <a:t>for</a:t>
            </a:r>
            <a:r>
              <a:rPr sz="2000" spc="-13" dirty="0">
                <a:solidFill>
                  <a:srgbClr val="890C58"/>
                </a:solidFill>
              </a:rPr>
              <a:t> </a:t>
            </a:r>
            <a:r>
              <a:rPr sz="2000" spc="-3" dirty="0">
                <a:solidFill>
                  <a:srgbClr val="890C58"/>
                </a:solidFill>
              </a:rPr>
              <a:t>perceptual</a:t>
            </a:r>
            <a:r>
              <a:rPr sz="2000" spc="-7" dirty="0">
                <a:solidFill>
                  <a:srgbClr val="890C58"/>
                </a:solidFill>
              </a:rPr>
              <a:t> </a:t>
            </a:r>
            <a:r>
              <a:rPr sz="2000" spc="-3" dirty="0">
                <a:solidFill>
                  <a:srgbClr val="890C58"/>
                </a:solidFill>
              </a:rPr>
              <a:t>quality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626660" y="3200400"/>
            <a:ext cx="10859770" cy="119855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  <a:tabLst>
                <a:tab pos="2106612" algn="l"/>
              </a:tabLst>
            </a:pPr>
            <a:r>
              <a:rPr sz="1533" spc="3" dirty="0">
                <a:latin typeface="Trebuchet MS"/>
                <a:cs typeface="Trebuchet MS"/>
              </a:rPr>
              <a:t>The</a:t>
            </a:r>
            <a:r>
              <a:rPr sz="1533" spc="2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time</a:t>
            </a:r>
            <a:r>
              <a:rPr sz="1533" spc="2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dependent	ensures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that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the</a:t>
            </a:r>
            <a:r>
              <a:rPr sz="1533" spc="2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training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objective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dirty="0">
                <a:latin typeface="Trebuchet MS"/>
                <a:cs typeface="Trebuchet MS"/>
              </a:rPr>
              <a:t>is</a:t>
            </a:r>
            <a:r>
              <a:rPr sz="1533" spc="2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weighted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properly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for</a:t>
            </a:r>
            <a:r>
              <a:rPr sz="1533" spc="23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the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10" dirty="0">
                <a:latin typeface="Trebuchet MS"/>
                <a:cs typeface="Trebuchet MS"/>
              </a:rPr>
              <a:t>maximum</a:t>
            </a:r>
            <a:r>
              <a:rPr sz="1533" spc="2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data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likelihood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training.</a:t>
            </a:r>
            <a:endParaRPr sz="1533">
              <a:latin typeface="Trebuchet MS"/>
              <a:cs typeface="Trebuchet MS"/>
            </a:endParaRPr>
          </a:p>
          <a:p>
            <a:pPr>
              <a:spcBef>
                <a:spcPts val="3"/>
              </a:spcBef>
            </a:pPr>
            <a:endParaRPr sz="1567">
              <a:latin typeface="Trebuchet MS"/>
              <a:cs typeface="Trebuchet MS"/>
            </a:endParaRPr>
          </a:p>
          <a:p>
            <a:pPr marL="8467"/>
            <a:r>
              <a:rPr sz="1533" spc="7" dirty="0">
                <a:latin typeface="Trebuchet MS"/>
                <a:cs typeface="Trebuchet MS"/>
              </a:rPr>
              <a:t>However,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this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weight</a:t>
            </a:r>
            <a:r>
              <a:rPr sz="1533" spc="10" dirty="0">
                <a:latin typeface="Trebuchet MS"/>
                <a:cs typeface="Trebuchet MS"/>
              </a:rPr>
              <a:t> </a:t>
            </a:r>
            <a:r>
              <a:rPr sz="1533" dirty="0">
                <a:latin typeface="Trebuchet MS"/>
                <a:cs typeface="Trebuchet MS"/>
              </a:rPr>
              <a:t>is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often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very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large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for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small</a:t>
            </a:r>
            <a:r>
              <a:rPr sz="1533" spc="1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t’s.</a:t>
            </a:r>
            <a:endParaRPr sz="1533">
              <a:latin typeface="Trebuchet MS"/>
              <a:cs typeface="Trebuchet MS"/>
            </a:endParaRPr>
          </a:p>
          <a:p>
            <a:pPr>
              <a:spcBef>
                <a:spcPts val="3"/>
              </a:spcBef>
            </a:pPr>
            <a:endParaRPr sz="1567">
              <a:latin typeface="Trebuchet MS"/>
              <a:cs typeface="Trebuchet MS"/>
            </a:endParaRPr>
          </a:p>
          <a:p>
            <a:pPr marL="8467">
              <a:spcBef>
                <a:spcPts val="3"/>
              </a:spcBef>
              <a:tabLst>
                <a:tab pos="5173815" algn="l"/>
              </a:tabLst>
            </a:pPr>
            <a:r>
              <a:rPr sz="1533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Ho</a:t>
            </a:r>
            <a:r>
              <a:rPr sz="1533" u="sng" spc="1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533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et</a:t>
            </a:r>
            <a:r>
              <a:rPr sz="1533" u="sng" spc="1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533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al.</a:t>
            </a:r>
            <a:r>
              <a:rPr sz="1533" u="sng" spc="20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533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NeurIPS</a:t>
            </a:r>
            <a:r>
              <a:rPr sz="1533" u="sng" spc="1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533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2020</a:t>
            </a:r>
            <a:r>
              <a:rPr sz="1533" spc="10" dirty="0">
                <a:solidFill>
                  <a:srgbClr val="0071C5"/>
                </a:solidFill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observe</a:t>
            </a:r>
            <a:r>
              <a:rPr sz="1533" spc="2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that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simply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setting	improves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sample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quality.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So,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they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propose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to</a:t>
            </a:r>
            <a:r>
              <a:rPr sz="1533" spc="1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use:</a:t>
            </a:r>
            <a:endParaRPr sz="1533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6660" y="6002528"/>
            <a:ext cx="9717193" cy="24444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533" spc="7" dirty="0">
                <a:latin typeface="Trebuchet MS"/>
                <a:cs typeface="Trebuchet MS"/>
              </a:rPr>
              <a:t>For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more</a:t>
            </a:r>
            <a:r>
              <a:rPr sz="1533" spc="2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advanced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weighting</a:t>
            </a:r>
            <a:r>
              <a:rPr sz="1533" spc="2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see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Choi</a:t>
            </a:r>
            <a:r>
              <a:rPr sz="1533" u="sng" spc="10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533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et</a:t>
            </a:r>
            <a:r>
              <a:rPr sz="1533" u="sng" spc="20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533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al.,</a:t>
            </a:r>
            <a:r>
              <a:rPr sz="1533" u="sng" spc="20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533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Perception</a:t>
            </a:r>
            <a:r>
              <a:rPr sz="1533" u="sng" spc="20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533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Prioritized</a:t>
            </a:r>
            <a:r>
              <a:rPr sz="1533" u="sng" spc="20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533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Training</a:t>
            </a:r>
            <a:r>
              <a:rPr sz="1533" u="sng" spc="2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533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of</a:t>
            </a:r>
            <a:r>
              <a:rPr sz="1533" u="sng" spc="1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533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Diffusion</a:t>
            </a:r>
            <a:r>
              <a:rPr sz="1533" u="sng" spc="20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533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Models,</a:t>
            </a:r>
            <a:r>
              <a:rPr sz="1533" u="sng" spc="2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533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CVPR</a:t>
            </a:r>
            <a:r>
              <a:rPr sz="1533" u="sng" spc="2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533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2022</a:t>
            </a:r>
            <a:r>
              <a:rPr sz="1533" spc="7" dirty="0">
                <a:latin typeface="Trebuchet MS"/>
                <a:cs typeface="Trebuchet MS"/>
              </a:rPr>
              <a:t>.</a:t>
            </a:r>
            <a:endParaRPr sz="1533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92720" y="2508468"/>
            <a:ext cx="1478703" cy="168486"/>
          </a:xfrm>
          <a:custGeom>
            <a:avLst/>
            <a:gdLst/>
            <a:ahLst/>
            <a:cxnLst/>
            <a:rect l="l" t="t" r="r" b="b"/>
            <a:pathLst>
              <a:path w="2218054" h="252729">
                <a:moveTo>
                  <a:pt x="2217680" y="0"/>
                </a:moveTo>
                <a:lnTo>
                  <a:pt x="2209886" y="39865"/>
                </a:lnTo>
                <a:lnTo>
                  <a:pt x="2188185" y="74487"/>
                </a:lnTo>
                <a:lnTo>
                  <a:pt x="2155094" y="101789"/>
                </a:lnTo>
                <a:lnTo>
                  <a:pt x="2113130" y="119694"/>
                </a:lnTo>
                <a:lnTo>
                  <a:pt x="2064812" y="126124"/>
                </a:lnTo>
                <a:lnTo>
                  <a:pt x="1243346" y="126124"/>
                </a:lnTo>
                <a:lnTo>
                  <a:pt x="1195028" y="132554"/>
                </a:lnTo>
                <a:lnTo>
                  <a:pt x="1153064" y="150459"/>
                </a:lnTo>
                <a:lnTo>
                  <a:pt x="1119972" y="177761"/>
                </a:lnTo>
                <a:lnTo>
                  <a:pt x="1098271" y="212383"/>
                </a:lnTo>
                <a:lnTo>
                  <a:pt x="1090478" y="252249"/>
                </a:lnTo>
                <a:lnTo>
                  <a:pt x="1082684" y="212383"/>
                </a:lnTo>
                <a:lnTo>
                  <a:pt x="1060983" y="177761"/>
                </a:lnTo>
                <a:lnTo>
                  <a:pt x="1027892" y="150459"/>
                </a:lnTo>
                <a:lnTo>
                  <a:pt x="985928" y="132554"/>
                </a:lnTo>
                <a:lnTo>
                  <a:pt x="937610" y="126124"/>
                </a:lnTo>
                <a:lnTo>
                  <a:pt x="152868" y="126124"/>
                </a:lnTo>
                <a:lnTo>
                  <a:pt x="104549" y="119694"/>
                </a:lnTo>
                <a:lnTo>
                  <a:pt x="62586" y="101789"/>
                </a:lnTo>
                <a:lnTo>
                  <a:pt x="29494" y="74487"/>
                </a:lnTo>
                <a:lnTo>
                  <a:pt x="7793" y="39865"/>
                </a:lnTo>
                <a:lnTo>
                  <a:pt x="0" y="0"/>
                </a:lnTo>
              </a:path>
            </a:pathLst>
          </a:custGeom>
          <a:ln w="9525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7793" y="2716784"/>
            <a:ext cx="197103" cy="20523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77007" y="3241039"/>
            <a:ext cx="195072" cy="20523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36896" y="4175760"/>
            <a:ext cx="603503" cy="205232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005328" y="4752848"/>
            <a:ext cx="6118437" cy="705273"/>
            <a:chOff x="4507991" y="7129271"/>
            <a:chExt cx="9177655" cy="105791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07991" y="7129271"/>
              <a:ext cx="9177527" cy="39623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0277052" y="7555209"/>
              <a:ext cx="2585085" cy="224790"/>
            </a:xfrm>
            <a:custGeom>
              <a:avLst/>
              <a:gdLst/>
              <a:ahLst/>
              <a:cxnLst/>
              <a:rect l="l" t="t" r="r" b="b"/>
              <a:pathLst>
                <a:path w="2585084" h="224790">
                  <a:moveTo>
                    <a:pt x="2584511" y="2"/>
                  </a:moveTo>
                  <a:lnTo>
                    <a:pt x="2573811" y="43730"/>
                  </a:lnTo>
                  <a:lnTo>
                    <a:pt x="2544631" y="79439"/>
                  </a:lnTo>
                  <a:lnTo>
                    <a:pt x="2501351" y="103514"/>
                  </a:lnTo>
                  <a:lnTo>
                    <a:pt x="2448352" y="112343"/>
                  </a:lnTo>
                  <a:lnTo>
                    <a:pt x="1407015" y="112340"/>
                  </a:lnTo>
                  <a:lnTo>
                    <a:pt x="1354016" y="121168"/>
                  </a:lnTo>
                  <a:lnTo>
                    <a:pt x="1310736" y="145244"/>
                  </a:lnTo>
                  <a:lnTo>
                    <a:pt x="1281556" y="180952"/>
                  </a:lnTo>
                  <a:lnTo>
                    <a:pt x="1270856" y="224680"/>
                  </a:lnTo>
                  <a:lnTo>
                    <a:pt x="1260156" y="180952"/>
                  </a:lnTo>
                  <a:lnTo>
                    <a:pt x="1230976" y="145244"/>
                  </a:lnTo>
                  <a:lnTo>
                    <a:pt x="1187696" y="121168"/>
                  </a:lnTo>
                  <a:lnTo>
                    <a:pt x="1134698" y="112340"/>
                  </a:lnTo>
                  <a:lnTo>
                    <a:pt x="136158" y="112340"/>
                  </a:lnTo>
                  <a:lnTo>
                    <a:pt x="83159" y="103512"/>
                  </a:lnTo>
                  <a:lnTo>
                    <a:pt x="39879" y="79436"/>
                  </a:lnTo>
                  <a:lnTo>
                    <a:pt x="10700" y="43727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23903" y="7751063"/>
              <a:ext cx="335279" cy="435863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93568" y="2009648"/>
            <a:ext cx="5961888" cy="43688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1059947" y="6532647"/>
            <a:ext cx="154517" cy="125248"/>
          </a:xfrm>
          <a:prstGeom prst="rect">
            <a:avLst/>
          </a:prstGeom>
        </p:spPr>
        <p:txBody>
          <a:bodyPr vert="horz" wrap="square" lIns="0" tIns="2117" rIns="0" bIns="0" rtlCol="0">
            <a:spAutoFit/>
          </a:bodyPr>
          <a:lstStyle/>
          <a:p>
            <a:pPr marL="25401">
              <a:spcBef>
                <a:spcPts val="17"/>
              </a:spcBef>
            </a:pPr>
            <a:r>
              <a:rPr sz="800" dirty="0">
                <a:solidFill>
                  <a:srgbClr val="8C8C8C"/>
                </a:solidFill>
                <a:latin typeface="Trebuchet MS"/>
                <a:cs typeface="Trebuchet MS"/>
              </a:rPr>
              <a:t>26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21231C7-2DC7-A9D8-7FD4-280DD90D0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E7C34-2A33-46DF-A5BD-FE922E02DB4A}" type="datetime1">
              <a:rPr lang="en-US" smtClean="0"/>
              <a:t>11/12/2025</a:t>
            </a:fld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9829B9C5-370C-8E47-4135-7A5307EF7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2DE8F41F-4CAB-9C90-CFCC-15D266DBF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6400" y="266130"/>
            <a:ext cx="7315200" cy="940941"/>
          </a:xfrm>
          <a:prstGeom prst="rect">
            <a:avLst/>
          </a:prstGeom>
        </p:spPr>
        <p:txBody>
          <a:bodyPr vert="horz" wrap="square" lIns="0" tIns="65701" rIns="0" bIns="0" rtlCol="0" anchor="ctr">
            <a:spAutoFit/>
          </a:bodyPr>
          <a:lstStyle/>
          <a:p>
            <a:pPr marL="1693">
              <a:spcBef>
                <a:spcPts val="67"/>
              </a:spcBef>
            </a:pPr>
            <a:r>
              <a:rPr spc="-13" dirty="0"/>
              <a:t>Summary</a:t>
            </a:r>
          </a:p>
          <a:p>
            <a:pPr>
              <a:spcBef>
                <a:spcPts val="60"/>
              </a:spcBef>
            </a:pPr>
            <a:r>
              <a:rPr sz="2000" spc="-7" dirty="0">
                <a:solidFill>
                  <a:srgbClr val="890C58"/>
                </a:solidFill>
              </a:rPr>
              <a:t>Training</a:t>
            </a:r>
            <a:r>
              <a:rPr sz="2000" spc="-17" dirty="0">
                <a:solidFill>
                  <a:srgbClr val="890C58"/>
                </a:solidFill>
              </a:rPr>
              <a:t> </a:t>
            </a:r>
            <a:r>
              <a:rPr sz="2000" spc="-3" dirty="0">
                <a:solidFill>
                  <a:srgbClr val="890C58"/>
                </a:solidFill>
              </a:rPr>
              <a:t>and</a:t>
            </a:r>
            <a:r>
              <a:rPr sz="2000" spc="-10" dirty="0">
                <a:solidFill>
                  <a:srgbClr val="890C58"/>
                </a:solidFill>
              </a:rPr>
              <a:t> </a:t>
            </a:r>
            <a:r>
              <a:rPr sz="2000" spc="-3" dirty="0">
                <a:solidFill>
                  <a:srgbClr val="890C58"/>
                </a:solidFill>
              </a:rPr>
              <a:t>Sample</a:t>
            </a:r>
            <a:r>
              <a:rPr sz="2000" spc="-10" dirty="0">
                <a:solidFill>
                  <a:srgbClr val="890C58"/>
                </a:solidFill>
              </a:rPr>
              <a:t> </a:t>
            </a:r>
            <a:r>
              <a:rPr sz="2000" spc="-3" dirty="0">
                <a:solidFill>
                  <a:srgbClr val="890C58"/>
                </a:solidFill>
              </a:rPr>
              <a:t>Generation</a:t>
            </a:r>
            <a:endParaRPr sz="2000"/>
          </a:p>
        </p:txBody>
      </p:sp>
      <p:grpSp>
        <p:nvGrpSpPr>
          <p:cNvPr id="3" name="object 3"/>
          <p:cNvGrpSpPr/>
          <p:nvPr/>
        </p:nvGrpSpPr>
        <p:grpSpPr>
          <a:xfrm>
            <a:off x="520531" y="2737199"/>
            <a:ext cx="5474123" cy="2639483"/>
            <a:chOff x="780797" y="4105797"/>
            <a:chExt cx="8211184" cy="39592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0797" y="4105797"/>
              <a:ext cx="8210802" cy="395867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182257" y="6912963"/>
              <a:ext cx="3178175" cy="657225"/>
            </a:xfrm>
            <a:custGeom>
              <a:avLst/>
              <a:gdLst/>
              <a:ahLst/>
              <a:cxnLst/>
              <a:rect l="l" t="t" r="r" b="b"/>
              <a:pathLst>
                <a:path w="3178175" h="657225">
                  <a:moveTo>
                    <a:pt x="0" y="0"/>
                  </a:moveTo>
                  <a:lnTo>
                    <a:pt x="3177914" y="0"/>
                  </a:lnTo>
                  <a:lnTo>
                    <a:pt x="3177914" y="657069"/>
                  </a:lnTo>
                  <a:lnTo>
                    <a:pt x="0" y="657069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6057462" y="2737199"/>
            <a:ext cx="5492327" cy="2639483"/>
            <a:chOff x="9086193" y="4105797"/>
            <a:chExt cx="8238490" cy="395922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86193" y="4105797"/>
              <a:ext cx="8238131" cy="395867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1212643" y="6205928"/>
              <a:ext cx="4482465" cy="884555"/>
            </a:xfrm>
            <a:custGeom>
              <a:avLst/>
              <a:gdLst/>
              <a:ahLst/>
              <a:cxnLst/>
              <a:rect l="l" t="t" r="r" b="b"/>
              <a:pathLst>
                <a:path w="4482465" h="884554">
                  <a:moveTo>
                    <a:pt x="0" y="0"/>
                  </a:moveTo>
                  <a:lnTo>
                    <a:pt x="4482059" y="0"/>
                  </a:lnTo>
                  <a:lnTo>
                    <a:pt x="4482059" y="884420"/>
                  </a:lnTo>
                  <a:lnTo>
                    <a:pt x="0" y="88442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9" name="object 9"/>
            <p:cNvSpPr/>
            <p:nvPr/>
          </p:nvSpPr>
          <p:spPr>
            <a:xfrm>
              <a:off x="11917179" y="5861154"/>
              <a:ext cx="3253104" cy="330200"/>
            </a:xfrm>
            <a:custGeom>
              <a:avLst/>
              <a:gdLst/>
              <a:ahLst/>
              <a:cxnLst/>
              <a:rect l="l" t="t" r="r" b="b"/>
              <a:pathLst>
                <a:path w="3253105" h="330200">
                  <a:moveTo>
                    <a:pt x="3252868" y="0"/>
                  </a:moveTo>
                  <a:lnTo>
                    <a:pt x="0" y="0"/>
                  </a:lnTo>
                  <a:lnTo>
                    <a:pt x="0" y="329783"/>
                  </a:lnTo>
                  <a:lnTo>
                    <a:pt x="3252868" y="329783"/>
                  </a:lnTo>
                  <a:lnTo>
                    <a:pt x="32528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1059947" y="6532647"/>
            <a:ext cx="154517" cy="125248"/>
          </a:xfrm>
          <a:prstGeom prst="rect">
            <a:avLst/>
          </a:prstGeom>
        </p:spPr>
        <p:txBody>
          <a:bodyPr vert="horz" wrap="square" lIns="0" tIns="2117" rIns="0" bIns="0" rtlCol="0">
            <a:spAutoFit/>
          </a:bodyPr>
          <a:lstStyle/>
          <a:p>
            <a:pPr marL="25401">
              <a:spcBef>
                <a:spcPts val="17"/>
              </a:spcBef>
            </a:pPr>
            <a:r>
              <a:rPr sz="800" dirty="0">
                <a:solidFill>
                  <a:srgbClr val="8C8C8C"/>
                </a:solidFill>
                <a:latin typeface="Trebuchet MS"/>
                <a:cs typeface="Trebuchet MS"/>
              </a:rPr>
              <a:t>27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4CFA543-39F4-2D27-C755-232848B17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3B516-1672-405E-A000-025DF4B9F12D}" type="datetime1">
              <a:rPr lang="en-US" smtClean="0"/>
              <a:t>11/12/2025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18C6648-660F-25BE-D495-FC294ACC7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DB6C4F5-87CE-4D98-9DD0-E254E88BF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2370" y="402708"/>
            <a:ext cx="7315200" cy="940941"/>
          </a:xfrm>
          <a:prstGeom prst="rect">
            <a:avLst/>
          </a:prstGeom>
        </p:spPr>
        <p:txBody>
          <a:bodyPr vert="horz" wrap="square" lIns="0" tIns="65701" rIns="0" bIns="0" rtlCol="0" anchor="ctr">
            <a:spAutoFit/>
          </a:bodyPr>
          <a:lstStyle/>
          <a:p>
            <a:pPr marL="847">
              <a:spcBef>
                <a:spcPts val="67"/>
              </a:spcBef>
            </a:pPr>
            <a:r>
              <a:rPr spc="-13" dirty="0"/>
              <a:t>Implementation</a:t>
            </a:r>
            <a:r>
              <a:rPr spc="-53" dirty="0"/>
              <a:t> </a:t>
            </a:r>
            <a:r>
              <a:rPr spc="-13" dirty="0"/>
              <a:t>Considerations</a:t>
            </a:r>
          </a:p>
          <a:p>
            <a:pPr marL="847">
              <a:spcBef>
                <a:spcPts val="60"/>
              </a:spcBef>
            </a:pPr>
            <a:r>
              <a:rPr sz="2000" spc="-3" dirty="0">
                <a:solidFill>
                  <a:srgbClr val="890C58"/>
                </a:solidFill>
              </a:rPr>
              <a:t>Network</a:t>
            </a:r>
            <a:r>
              <a:rPr sz="2000" spc="-23" dirty="0">
                <a:solidFill>
                  <a:srgbClr val="890C58"/>
                </a:solidFill>
              </a:rPr>
              <a:t> </a:t>
            </a:r>
            <a:r>
              <a:rPr sz="2000" spc="-3" dirty="0">
                <a:solidFill>
                  <a:srgbClr val="890C58"/>
                </a:solidFill>
              </a:rPr>
              <a:t>Architectures</a:t>
            </a:r>
            <a:endParaRPr sz="2000" dirty="0"/>
          </a:p>
        </p:txBody>
      </p:sp>
      <p:sp>
        <p:nvSpPr>
          <p:cNvPr id="3" name="object 3"/>
          <p:cNvSpPr txBox="1"/>
          <p:nvPr/>
        </p:nvSpPr>
        <p:spPr>
          <a:xfrm>
            <a:off x="626660" y="1885695"/>
            <a:ext cx="9315450" cy="24444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533" spc="3" dirty="0">
                <a:latin typeface="Trebuchet MS"/>
                <a:cs typeface="Trebuchet MS"/>
              </a:rPr>
              <a:t>Diffusion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models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often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use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U-Net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architectures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with</a:t>
            </a:r>
            <a:r>
              <a:rPr sz="1533" spc="10" dirty="0">
                <a:latin typeface="Trebuchet MS"/>
                <a:cs typeface="Trebuchet MS"/>
              </a:rPr>
              <a:t> ResNet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blocks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and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self-attention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layers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to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10" dirty="0">
                <a:latin typeface="Trebuchet MS"/>
                <a:cs typeface="Trebuchet MS"/>
              </a:rPr>
              <a:t>represent</a:t>
            </a:r>
            <a:endParaRPr sz="1533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77932" y="1882504"/>
            <a:ext cx="739631" cy="276772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442209" y="2733364"/>
            <a:ext cx="4624493" cy="2228850"/>
            <a:chOff x="5163313" y="4100046"/>
            <a:chExt cx="6936740" cy="3343275"/>
          </a:xfrm>
        </p:grpSpPr>
        <p:sp>
          <p:nvSpPr>
            <p:cNvPr id="6" name="object 6"/>
            <p:cNvSpPr/>
            <p:nvPr/>
          </p:nvSpPr>
          <p:spPr>
            <a:xfrm>
              <a:off x="6781646" y="4112746"/>
              <a:ext cx="471805" cy="2228850"/>
            </a:xfrm>
            <a:custGeom>
              <a:avLst/>
              <a:gdLst/>
              <a:ahLst/>
              <a:cxnLst/>
              <a:rect l="l" t="t" r="r" b="b"/>
              <a:pathLst>
                <a:path w="471804" h="2228850">
                  <a:moveTo>
                    <a:pt x="471426" y="0"/>
                  </a:moveTo>
                  <a:lnTo>
                    <a:pt x="0" y="0"/>
                  </a:lnTo>
                  <a:lnTo>
                    <a:pt x="0" y="2228562"/>
                  </a:lnTo>
                  <a:lnTo>
                    <a:pt x="471426" y="2228562"/>
                  </a:lnTo>
                  <a:lnTo>
                    <a:pt x="471426" y="0"/>
                  </a:lnTo>
                  <a:close/>
                </a:path>
              </a:pathLst>
            </a:custGeom>
            <a:solidFill>
              <a:srgbClr val="A03F77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7" name="object 7"/>
            <p:cNvSpPr/>
            <p:nvPr/>
          </p:nvSpPr>
          <p:spPr>
            <a:xfrm>
              <a:off x="6781646" y="4112746"/>
              <a:ext cx="471805" cy="2228850"/>
            </a:xfrm>
            <a:custGeom>
              <a:avLst/>
              <a:gdLst/>
              <a:ahLst/>
              <a:cxnLst/>
              <a:rect l="l" t="t" r="r" b="b"/>
              <a:pathLst>
                <a:path w="471804" h="2228850">
                  <a:moveTo>
                    <a:pt x="0" y="0"/>
                  </a:moveTo>
                  <a:lnTo>
                    <a:pt x="471427" y="0"/>
                  </a:lnTo>
                  <a:lnTo>
                    <a:pt x="471427" y="2228564"/>
                  </a:lnTo>
                  <a:lnTo>
                    <a:pt x="0" y="222856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A03F77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8" name="object 8"/>
            <p:cNvSpPr/>
            <p:nvPr/>
          </p:nvSpPr>
          <p:spPr>
            <a:xfrm>
              <a:off x="10964965" y="4112746"/>
              <a:ext cx="471805" cy="2228850"/>
            </a:xfrm>
            <a:custGeom>
              <a:avLst/>
              <a:gdLst/>
              <a:ahLst/>
              <a:cxnLst/>
              <a:rect l="l" t="t" r="r" b="b"/>
              <a:pathLst>
                <a:path w="471804" h="2228850">
                  <a:moveTo>
                    <a:pt x="471426" y="0"/>
                  </a:moveTo>
                  <a:lnTo>
                    <a:pt x="0" y="0"/>
                  </a:lnTo>
                  <a:lnTo>
                    <a:pt x="0" y="2228562"/>
                  </a:lnTo>
                  <a:lnTo>
                    <a:pt x="471426" y="2228562"/>
                  </a:lnTo>
                  <a:lnTo>
                    <a:pt x="471426" y="0"/>
                  </a:lnTo>
                  <a:close/>
                </a:path>
              </a:pathLst>
            </a:custGeom>
            <a:solidFill>
              <a:srgbClr val="A03F77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9" name="object 9"/>
            <p:cNvSpPr/>
            <p:nvPr/>
          </p:nvSpPr>
          <p:spPr>
            <a:xfrm>
              <a:off x="10964965" y="4112746"/>
              <a:ext cx="471805" cy="2228850"/>
            </a:xfrm>
            <a:custGeom>
              <a:avLst/>
              <a:gdLst/>
              <a:ahLst/>
              <a:cxnLst/>
              <a:rect l="l" t="t" r="r" b="b"/>
              <a:pathLst>
                <a:path w="471804" h="2228850">
                  <a:moveTo>
                    <a:pt x="0" y="0"/>
                  </a:moveTo>
                  <a:lnTo>
                    <a:pt x="471427" y="0"/>
                  </a:lnTo>
                  <a:lnTo>
                    <a:pt x="471427" y="2228564"/>
                  </a:lnTo>
                  <a:lnTo>
                    <a:pt x="0" y="222856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A03F77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6511231" y="6800908"/>
              <a:ext cx="180340" cy="629285"/>
            </a:xfrm>
            <a:custGeom>
              <a:avLst/>
              <a:gdLst/>
              <a:ahLst/>
              <a:cxnLst/>
              <a:rect l="l" t="t" r="r" b="b"/>
              <a:pathLst>
                <a:path w="180340" h="629284">
                  <a:moveTo>
                    <a:pt x="179771" y="0"/>
                  </a:moveTo>
                  <a:lnTo>
                    <a:pt x="0" y="0"/>
                  </a:lnTo>
                  <a:lnTo>
                    <a:pt x="0" y="629202"/>
                  </a:lnTo>
                  <a:lnTo>
                    <a:pt x="179771" y="629202"/>
                  </a:lnTo>
                  <a:lnTo>
                    <a:pt x="179771" y="0"/>
                  </a:lnTo>
                  <a:close/>
                </a:path>
              </a:pathLst>
            </a:custGeom>
            <a:solidFill>
              <a:srgbClr val="EE6A00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6511231" y="6800908"/>
              <a:ext cx="180340" cy="629285"/>
            </a:xfrm>
            <a:custGeom>
              <a:avLst/>
              <a:gdLst/>
              <a:ahLst/>
              <a:cxnLst/>
              <a:rect l="l" t="t" r="r" b="b"/>
              <a:pathLst>
                <a:path w="180340" h="629284">
                  <a:moveTo>
                    <a:pt x="0" y="0"/>
                  </a:moveTo>
                  <a:lnTo>
                    <a:pt x="179771" y="0"/>
                  </a:lnTo>
                  <a:lnTo>
                    <a:pt x="179771" y="629203"/>
                  </a:lnTo>
                  <a:lnTo>
                    <a:pt x="0" y="62920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EE6A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6691002" y="6341309"/>
              <a:ext cx="4573270" cy="784225"/>
            </a:xfrm>
            <a:custGeom>
              <a:avLst/>
              <a:gdLst/>
              <a:ahLst/>
              <a:cxnLst/>
              <a:rect l="l" t="t" r="r" b="b"/>
              <a:pathLst>
                <a:path w="4573270" h="784225">
                  <a:moveTo>
                    <a:pt x="76200" y="764673"/>
                  </a:moveTo>
                  <a:lnTo>
                    <a:pt x="0" y="764673"/>
                  </a:lnTo>
                  <a:lnTo>
                    <a:pt x="0" y="783723"/>
                  </a:lnTo>
                  <a:lnTo>
                    <a:pt x="76200" y="783723"/>
                  </a:lnTo>
                  <a:lnTo>
                    <a:pt x="76200" y="764673"/>
                  </a:lnTo>
                  <a:close/>
                </a:path>
                <a:path w="4573270" h="784225">
                  <a:moveTo>
                    <a:pt x="209550" y="764673"/>
                  </a:moveTo>
                  <a:lnTo>
                    <a:pt x="133350" y="764673"/>
                  </a:lnTo>
                  <a:lnTo>
                    <a:pt x="133350" y="783723"/>
                  </a:lnTo>
                  <a:lnTo>
                    <a:pt x="209550" y="783723"/>
                  </a:lnTo>
                  <a:lnTo>
                    <a:pt x="209550" y="764673"/>
                  </a:lnTo>
                  <a:close/>
                </a:path>
                <a:path w="4573270" h="784225">
                  <a:moveTo>
                    <a:pt x="342900" y="764673"/>
                  </a:moveTo>
                  <a:lnTo>
                    <a:pt x="266700" y="764673"/>
                  </a:lnTo>
                  <a:lnTo>
                    <a:pt x="266700" y="783723"/>
                  </a:lnTo>
                  <a:lnTo>
                    <a:pt x="342900" y="783723"/>
                  </a:lnTo>
                  <a:lnTo>
                    <a:pt x="342900" y="764673"/>
                  </a:lnTo>
                  <a:close/>
                </a:path>
                <a:path w="4573270" h="784225">
                  <a:moveTo>
                    <a:pt x="476250" y="764673"/>
                  </a:moveTo>
                  <a:lnTo>
                    <a:pt x="400050" y="764673"/>
                  </a:lnTo>
                  <a:lnTo>
                    <a:pt x="400050" y="783723"/>
                  </a:lnTo>
                  <a:lnTo>
                    <a:pt x="476250" y="783723"/>
                  </a:lnTo>
                  <a:lnTo>
                    <a:pt x="476250" y="764673"/>
                  </a:lnTo>
                  <a:close/>
                </a:path>
                <a:path w="4573270" h="784225">
                  <a:moveTo>
                    <a:pt x="609600" y="764673"/>
                  </a:moveTo>
                  <a:lnTo>
                    <a:pt x="533400" y="764673"/>
                  </a:lnTo>
                  <a:lnTo>
                    <a:pt x="533400" y="783723"/>
                  </a:lnTo>
                  <a:lnTo>
                    <a:pt x="609600" y="783723"/>
                  </a:lnTo>
                  <a:lnTo>
                    <a:pt x="609600" y="764673"/>
                  </a:lnTo>
                  <a:close/>
                </a:path>
                <a:path w="4573270" h="784225">
                  <a:moveTo>
                    <a:pt x="742950" y="764673"/>
                  </a:moveTo>
                  <a:lnTo>
                    <a:pt x="666750" y="764673"/>
                  </a:lnTo>
                  <a:lnTo>
                    <a:pt x="666750" y="783723"/>
                  </a:lnTo>
                  <a:lnTo>
                    <a:pt x="742950" y="783723"/>
                  </a:lnTo>
                  <a:lnTo>
                    <a:pt x="742950" y="764673"/>
                  </a:lnTo>
                  <a:close/>
                </a:path>
                <a:path w="4573270" h="784225">
                  <a:moveTo>
                    <a:pt x="876300" y="764673"/>
                  </a:moveTo>
                  <a:lnTo>
                    <a:pt x="800100" y="764673"/>
                  </a:lnTo>
                  <a:lnTo>
                    <a:pt x="800100" y="783723"/>
                  </a:lnTo>
                  <a:lnTo>
                    <a:pt x="876300" y="783723"/>
                  </a:lnTo>
                  <a:lnTo>
                    <a:pt x="876300" y="764673"/>
                  </a:lnTo>
                  <a:close/>
                </a:path>
                <a:path w="4573270" h="784225">
                  <a:moveTo>
                    <a:pt x="1009650" y="764673"/>
                  </a:moveTo>
                  <a:lnTo>
                    <a:pt x="933450" y="764673"/>
                  </a:lnTo>
                  <a:lnTo>
                    <a:pt x="933450" y="783723"/>
                  </a:lnTo>
                  <a:lnTo>
                    <a:pt x="1009650" y="783723"/>
                  </a:lnTo>
                  <a:lnTo>
                    <a:pt x="1009650" y="764673"/>
                  </a:lnTo>
                  <a:close/>
                </a:path>
                <a:path w="4573270" h="784225">
                  <a:moveTo>
                    <a:pt x="1143000" y="764673"/>
                  </a:moveTo>
                  <a:lnTo>
                    <a:pt x="1066800" y="764673"/>
                  </a:lnTo>
                  <a:lnTo>
                    <a:pt x="1066800" y="783723"/>
                  </a:lnTo>
                  <a:lnTo>
                    <a:pt x="1143000" y="783723"/>
                  </a:lnTo>
                  <a:lnTo>
                    <a:pt x="1143000" y="764673"/>
                  </a:lnTo>
                  <a:close/>
                </a:path>
                <a:path w="4573270" h="784225">
                  <a:moveTo>
                    <a:pt x="1276350" y="764673"/>
                  </a:moveTo>
                  <a:lnTo>
                    <a:pt x="1200150" y="764673"/>
                  </a:lnTo>
                  <a:lnTo>
                    <a:pt x="1200150" y="783723"/>
                  </a:lnTo>
                  <a:lnTo>
                    <a:pt x="1276350" y="783723"/>
                  </a:lnTo>
                  <a:lnTo>
                    <a:pt x="1276350" y="764673"/>
                  </a:lnTo>
                  <a:close/>
                </a:path>
                <a:path w="4573270" h="784225">
                  <a:moveTo>
                    <a:pt x="1409700" y="764673"/>
                  </a:moveTo>
                  <a:lnTo>
                    <a:pt x="1333500" y="764673"/>
                  </a:lnTo>
                  <a:lnTo>
                    <a:pt x="1333500" y="783723"/>
                  </a:lnTo>
                  <a:lnTo>
                    <a:pt x="1409700" y="783723"/>
                  </a:lnTo>
                  <a:lnTo>
                    <a:pt x="1409700" y="764673"/>
                  </a:lnTo>
                  <a:close/>
                </a:path>
                <a:path w="4573270" h="784225">
                  <a:moveTo>
                    <a:pt x="1543050" y="764673"/>
                  </a:moveTo>
                  <a:lnTo>
                    <a:pt x="1466850" y="764673"/>
                  </a:lnTo>
                  <a:lnTo>
                    <a:pt x="1466850" y="783723"/>
                  </a:lnTo>
                  <a:lnTo>
                    <a:pt x="1543050" y="783723"/>
                  </a:lnTo>
                  <a:lnTo>
                    <a:pt x="1543050" y="764673"/>
                  </a:lnTo>
                  <a:close/>
                </a:path>
                <a:path w="4573270" h="784225">
                  <a:moveTo>
                    <a:pt x="1676400" y="764673"/>
                  </a:moveTo>
                  <a:lnTo>
                    <a:pt x="1600200" y="764673"/>
                  </a:lnTo>
                  <a:lnTo>
                    <a:pt x="1600200" y="783723"/>
                  </a:lnTo>
                  <a:lnTo>
                    <a:pt x="1676400" y="783723"/>
                  </a:lnTo>
                  <a:lnTo>
                    <a:pt x="1676400" y="764673"/>
                  </a:lnTo>
                  <a:close/>
                </a:path>
                <a:path w="4573270" h="784225">
                  <a:moveTo>
                    <a:pt x="1809750" y="764673"/>
                  </a:moveTo>
                  <a:lnTo>
                    <a:pt x="1733550" y="764673"/>
                  </a:lnTo>
                  <a:lnTo>
                    <a:pt x="1733550" y="783723"/>
                  </a:lnTo>
                  <a:lnTo>
                    <a:pt x="1809750" y="783723"/>
                  </a:lnTo>
                  <a:lnTo>
                    <a:pt x="1809750" y="764673"/>
                  </a:lnTo>
                  <a:close/>
                </a:path>
                <a:path w="4573270" h="784225">
                  <a:moveTo>
                    <a:pt x="1943100" y="764673"/>
                  </a:moveTo>
                  <a:lnTo>
                    <a:pt x="1866900" y="764673"/>
                  </a:lnTo>
                  <a:lnTo>
                    <a:pt x="1866900" y="783723"/>
                  </a:lnTo>
                  <a:lnTo>
                    <a:pt x="1943100" y="783723"/>
                  </a:lnTo>
                  <a:lnTo>
                    <a:pt x="1943100" y="764673"/>
                  </a:lnTo>
                  <a:close/>
                </a:path>
                <a:path w="4573270" h="784225">
                  <a:moveTo>
                    <a:pt x="2076450" y="764673"/>
                  </a:moveTo>
                  <a:lnTo>
                    <a:pt x="2000250" y="764673"/>
                  </a:lnTo>
                  <a:lnTo>
                    <a:pt x="2000250" y="783723"/>
                  </a:lnTo>
                  <a:lnTo>
                    <a:pt x="2076450" y="783723"/>
                  </a:lnTo>
                  <a:lnTo>
                    <a:pt x="2076450" y="764673"/>
                  </a:lnTo>
                  <a:close/>
                </a:path>
                <a:path w="4573270" h="784225">
                  <a:moveTo>
                    <a:pt x="2209800" y="764673"/>
                  </a:moveTo>
                  <a:lnTo>
                    <a:pt x="2133600" y="764673"/>
                  </a:lnTo>
                  <a:lnTo>
                    <a:pt x="2133600" y="783723"/>
                  </a:lnTo>
                  <a:lnTo>
                    <a:pt x="2209800" y="783723"/>
                  </a:lnTo>
                  <a:lnTo>
                    <a:pt x="2209800" y="764673"/>
                  </a:lnTo>
                  <a:close/>
                </a:path>
                <a:path w="4573270" h="784225">
                  <a:moveTo>
                    <a:pt x="2343150" y="764673"/>
                  </a:moveTo>
                  <a:lnTo>
                    <a:pt x="2266950" y="764673"/>
                  </a:lnTo>
                  <a:lnTo>
                    <a:pt x="2266950" y="783723"/>
                  </a:lnTo>
                  <a:lnTo>
                    <a:pt x="2343150" y="783723"/>
                  </a:lnTo>
                  <a:lnTo>
                    <a:pt x="2343150" y="764673"/>
                  </a:lnTo>
                  <a:close/>
                </a:path>
                <a:path w="4573270" h="784225">
                  <a:moveTo>
                    <a:pt x="2476500" y="764673"/>
                  </a:moveTo>
                  <a:lnTo>
                    <a:pt x="2400300" y="764673"/>
                  </a:lnTo>
                  <a:lnTo>
                    <a:pt x="2400300" y="783723"/>
                  </a:lnTo>
                  <a:lnTo>
                    <a:pt x="2476500" y="783723"/>
                  </a:lnTo>
                  <a:lnTo>
                    <a:pt x="2476500" y="764673"/>
                  </a:lnTo>
                  <a:close/>
                </a:path>
                <a:path w="4573270" h="784225">
                  <a:moveTo>
                    <a:pt x="2609850" y="764673"/>
                  </a:moveTo>
                  <a:lnTo>
                    <a:pt x="2533650" y="764673"/>
                  </a:lnTo>
                  <a:lnTo>
                    <a:pt x="2533650" y="783723"/>
                  </a:lnTo>
                  <a:lnTo>
                    <a:pt x="2609850" y="783723"/>
                  </a:lnTo>
                  <a:lnTo>
                    <a:pt x="2609850" y="764673"/>
                  </a:lnTo>
                  <a:close/>
                </a:path>
                <a:path w="4573270" h="784225">
                  <a:moveTo>
                    <a:pt x="2743200" y="764673"/>
                  </a:moveTo>
                  <a:lnTo>
                    <a:pt x="2667000" y="764673"/>
                  </a:lnTo>
                  <a:lnTo>
                    <a:pt x="2667000" y="783723"/>
                  </a:lnTo>
                  <a:lnTo>
                    <a:pt x="2743200" y="783723"/>
                  </a:lnTo>
                  <a:lnTo>
                    <a:pt x="2743200" y="764673"/>
                  </a:lnTo>
                  <a:close/>
                </a:path>
                <a:path w="4573270" h="784225">
                  <a:moveTo>
                    <a:pt x="2876550" y="764673"/>
                  </a:moveTo>
                  <a:lnTo>
                    <a:pt x="2800350" y="764673"/>
                  </a:lnTo>
                  <a:lnTo>
                    <a:pt x="2800350" y="783723"/>
                  </a:lnTo>
                  <a:lnTo>
                    <a:pt x="2876550" y="783723"/>
                  </a:lnTo>
                  <a:lnTo>
                    <a:pt x="2876550" y="764673"/>
                  </a:lnTo>
                  <a:close/>
                </a:path>
                <a:path w="4573270" h="784225">
                  <a:moveTo>
                    <a:pt x="3009900" y="764673"/>
                  </a:moveTo>
                  <a:lnTo>
                    <a:pt x="2933700" y="764673"/>
                  </a:lnTo>
                  <a:lnTo>
                    <a:pt x="2933700" y="783723"/>
                  </a:lnTo>
                  <a:lnTo>
                    <a:pt x="3009900" y="783723"/>
                  </a:lnTo>
                  <a:lnTo>
                    <a:pt x="3009900" y="764673"/>
                  </a:lnTo>
                  <a:close/>
                </a:path>
                <a:path w="4573270" h="784225">
                  <a:moveTo>
                    <a:pt x="3143250" y="764673"/>
                  </a:moveTo>
                  <a:lnTo>
                    <a:pt x="3067050" y="764673"/>
                  </a:lnTo>
                  <a:lnTo>
                    <a:pt x="3067050" y="783723"/>
                  </a:lnTo>
                  <a:lnTo>
                    <a:pt x="3143250" y="783723"/>
                  </a:lnTo>
                  <a:lnTo>
                    <a:pt x="3143250" y="764673"/>
                  </a:lnTo>
                  <a:close/>
                </a:path>
                <a:path w="4573270" h="784225">
                  <a:moveTo>
                    <a:pt x="3276600" y="764673"/>
                  </a:moveTo>
                  <a:lnTo>
                    <a:pt x="3200400" y="764673"/>
                  </a:lnTo>
                  <a:lnTo>
                    <a:pt x="3200400" y="783723"/>
                  </a:lnTo>
                  <a:lnTo>
                    <a:pt x="3276600" y="783723"/>
                  </a:lnTo>
                  <a:lnTo>
                    <a:pt x="3276600" y="764673"/>
                  </a:lnTo>
                  <a:close/>
                </a:path>
                <a:path w="4573270" h="784225">
                  <a:moveTo>
                    <a:pt x="3409950" y="764673"/>
                  </a:moveTo>
                  <a:lnTo>
                    <a:pt x="3333750" y="764673"/>
                  </a:lnTo>
                  <a:lnTo>
                    <a:pt x="3333750" y="783723"/>
                  </a:lnTo>
                  <a:lnTo>
                    <a:pt x="3409950" y="783723"/>
                  </a:lnTo>
                  <a:lnTo>
                    <a:pt x="3409950" y="764673"/>
                  </a:lnTo>
                  <a:close/>
                </a:path>
                <a:path w="4573270" h="784225">
                  <a:moveTo>
                    <a:pt x="3543300" y="764673"/>
                  </a:moveTo>
                  <a:lnTo>
                    <a:pt x="3467100" y="764673"/>
                  </a:lnTo>
                  <a:lnTo>
                    <a:pt x="3467100" y="783723"/>
                  </a:lnTo>
                  <a:lnTo>
                    <a:pt x="3543300" y="783723"/>
                  </a:lnTo>
                  <a:lnTo>
                    <a:pt x="3543300" y="764673"/>
                  </a:lnTo>
                  <a:close/>
                </a:path>
                <a:path w="4573270" h="784225">
                  <a:moveTo>
                    <a:pt x="3676650" y="764673"/>
                  </a:moveTo>
                  <a:lnTo>
                    <a:pt x="3600450" y="764673"/>
                  </a:lnTo>
                  <a:lnTo>
                    <a:pt x="3600450" y="783723"/>
                  </a:lnTo>
                  <a:lnTo>
                    <a:pt x="3676650" y="783723"/>
                  </a:lnTo>
                  <a:lnTo>
                    <a:pt x="3676650" y="764673"/>
                  </a:lnTo>
                  <a:close/>
                </a:path>
                <a:path w="4573270" h="784225">
                  <a:moveTo>
                    <a:pt x="3810000" y="764673"/>
                  </a:moveTo>
                  <a:lnTo>
                    <a:pt x="3733800" y="764673"/>
                  </a:lnTo>
                  <a:lnTo>
                    <a:pt x="3733800" y="783723"/>
                  </a:lnTo>
                  <a:lnTo>
                    <a:pt x="3810000" y="783723"/>
                  </a:lnTo>
                  <a:lnTo>
                    <a:pt x="3810000" y="764673"/>
                  </a:lnTo>
                  <a:close/>
                </a:path>
                <a:path w="4573270" h="784225">
                  <a:moveTo>
                    <a:pt x="3943350" y="764673"/>
                  </a:moveTo>
                  <a:lnTo>
                    <a:pt x="3867150" y="764673"/>
                  </a:lnTo>
                  <a:lnTo>
                    <a:pt x="3867150" y="783723"/>
                  </a:lnTo>
                  <a:lnTo>
                    <a:pt x="3943350" y="783723"/>
                  </a:lnTo>
                  <a:lnTo>
                    <a:pt x="3943350" y="764673"/>
                  </a:lnTo>
                  <a:close/>
                </a:path>
                <a:path w="4573270" h="784225">
                  <a:moveTo>
                    <a:pt x="4076700" y="764673"/>
                  </a:moveTo>
                  <a:lnTo>
                    <a:pt x="4000500" y="764673"/>
                  </a:lnTo>
                  <a:lnTo>
                    <a:pt x="4000500" y="783723"/>
                  </a:lnTo>
                  <a:lnTo>
                    <a:pt x="4076700" y="783723"/>
                  </a:lnTo>
                  <a:lnTo>
                    <a:pt x="4076700" y="764673"/>
                  </a:lnTo>
                  <a:close/>
                </a:path>
                <a:path w="4573270" h="784225">
                  <a:moveTo>
                    <a:pt x="4210050" y="764673"/>
                  </a:moveTo>
                  <a:lnTo>
                    <a:pt x="4133850" y="764673"/>
                  </a:lnTo>
                  <a:lnTo>
                    <a:pt x="4133850" y="783723"/>
                  </a:lnTo>
                  <a:lnTo>
                    <a:pt x="4210050" y="783723"/>
                  </a:lnTo>
                  <a:lnTo>
                    <a:pt x="4210050" y="764673"/>
                  </a:lnTo>
                  <a:close/>
                </a:path>
                <a:path w="4573270" h="784225">
                  <a:moveTo>
                    <a:pt x="4343400" y="764673"/>
                  </a:moveTo>
                  <a:lnTo>
                    <a:pt x="4267200" y="764673"/>
                  </a:lnTo>
                  <a:lnTo>
                    <a:pt x="4267200" y="783723"/>
                  </a:lnTo>
                  <a:lnTo>
                    <a:pt x="4343400" y="783723"/>
                  </a:lnTo>
                  <a:lnTo>
                    <a:pt x="4343400" y="764673"/>
                  </a:lnTo>
                  <a:close/>
                </a:path>
                <a:path w="4573270" h="784225">
                  <a:moveTo>
                    <a:pt x="4476750" y="764673"/>
                  </a:moveTo>
                  <a:lnTo>
                    <a:pt x="4400550" y="764673"/>
                  </a:lnTo>
                  <a:lnTo>
                    <a:pt x="4400550" y="783723"/>
                  </a:lnTo>
                  <a:lnTo>
                    <a:pt x="4476750" y="783723"/>
                  </a:lnTo>
                  <a:lnTo>
                    <a:pt x="4476750" y="764673"/>
                  </a:lnTo>
                  <a:close/>
                </a:path>
                <a:path w="4573270" h="784225">
                  <a:moveTo>
                    <a:pt x="4519202" y="673775"/>
                  </a:moveTo>
                  <a:lnTo>
                    <a:pt x="4500152" y="673775"/>
                  </a:lnTo>
                  <a:lnTo>
                    <a:pt x="4500152" y="749975"/>
                  </a:lnTo>
                  <a:lnTo>
                    <a:pt x="4519202" y="749975"/>
                  </a:lnTo>
                  <a:lnTo>
                    <a:pt x="4519202" y="673775"/>
                  </a:lnTo>
                  <a:close/>
                </a:path>
                <a:path w="4573270" h="784225">
                  <a:moveTo>
                    <a:pt x="4519202" y="540425"/>
                  </a:moveTo>
                  <a:lnTo>
                    <a:pt x="4500152" y="540425"/>
                  </a:lnTo>
                  <a:lnTo>
                    <a:pt x="4500152" y="616625"/>
                  </a:lnTo>
                  <a:lnTo>
                    <a:pt x="4519202" y="616625"/>
                  </a:lnTo>
                  <a:lnTo>
                    <a:pt x="4519202" y="540425"/>
                  </a:lnTo>
                  <a:close/>
                </a:path>
                <a:path w="4573270" h="784225">
                  <a:moveTo>
                    <a:pt x="4519202" y="407075"/>
                  </a:moveTo>
                  <a:lnTo>
                    <a:pt x="4500152" y="407075"/>
                  </a:lnTo>
                  <a:lnTo>
                    <a:pt x="4500152" y="483275"/>
                  </a:lnTo>
                  <a:lnTo>
                    <a:pt x="4519202" y="483275"/>
                  </a:lnTo>
                  <a:lnTo>
                    <a:pt x="4519202" y="407075"/>
                  </a:lnTo>
                  <a:close/>
                </a:path>
                <a:path w="4573270" h="784225">
                  <a:moveTo>
                    <a:pt x="4519202" y="273725"/>
                  </a:moveTo>
                  <a:lnTo>
                    <a:pt x="4500152" y="273725"/>
                  </a:lnTo>
                  <a:lnTo>
                    <a:pt x="4500152" y="349925"/>
                  </a:lnTo>
                  <a:lnTo>
                    <a:pt x="4519202" y="349925"/>
                  </a:lnTo>
                  <a:lnTo>
                    <a:pt x="4519202" y="273725"/>
                  </a:lnTo>
                  <a:close/>
                </a:path>
                <a:path w="4573270" h="784225">
                  <a:moveTo>
                    <a:pt x="4519202" y="140375"/>
                  </a:moveTo>
                  <a:lnTo>
                    <a:pt x="4500152" y="140375"/>
                  </a:lnTo>
                  <a:lnTo>
                    <a:pt x="4500152" y="216575"/>
                  </a:lnTo>
                  <a:lnTo>
                    <a:pt x="4519202" y="216575"/>
                  </a:lnTo>
                  <a:lnTo>
                    <a:pt x="4519202" y="140375"/>
                  </a:lnTo>
                  <a:close/>
                </a:path>
                <a:path w="4573270" h="784225">
                  <a:moveTo>
                    <a:pt x="4509677" y="0"/>
                  </a:moveTo>
                  <a:lnTo>
                    <a:pt x="4446177" y="127000"/>
                  </a:lnTo>
                  <a:lnTo>
                    <a:pt x="4573177" y="127000"/>
                  </a:lnTo>
                  <a:lnTo>
                    <a:pt x="45096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63313" y="5070576"/>
              <a:ext cx="509127" cy="35532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709564" y="5163515"/>
              <a:ext cx="1072515" cy="127000"/>
            </a:xfrm>
            <a:custGeom>
              <a:avLst/>
              <a:gdLst/>
              <a:ahLst/>
              <a:cxnLst/>
              <a:rect l="l" t="t" r="r" b="b"/>
              <a:pathLst>
                <a:path w="1072515" h="127000">
                  <a:moveTo>
                    <a:pt x="76201" y="53972"/>
                  </a:moveTo>
                  <a:lnTo>
                    <a:pt x="1" y="53972"/>
                  </a:lnTo>
                  <a:lnTo>
                    <a:pt x="0" y="73022"/>
                  </a:lnTo>
                  <a:lnTo>
                    <a:pt x="76200" y="73022"/>
                  </a:lnTo>
                  <a:lnTo>
                    <a:pt x="76201" y="53972"/>
                  </a:lnTo>
                  <a:close/>
                </a:path>
                <a:path w="1072515" h="127000">
                  <a:moveTo>
                    <a:pt x="133351" y="53972"/>
                  </a:moveTo>
                  <a:lnTo>
                    <a:pt x="133350" y="73022"/>
                  </a:lnTo>
                  <a:lnTo>
                    <a:pt x="209550" y="73023"/>
                  </a:lnTo>
                  <a:lnTo>
                    <a:pt x="209551" y="53973"/>
                  </a:lnTo>
                  <a:lnTo>
                    <a:pt x="133351" y="53972"/>
                  </a:lnTo>
                  <a:close/>
                </a:path>
                <a:path w="1072515" h="127000">
                  <a:moveTo>
                    <a:pt x="342901" y="53973"/>
                  </a:moveTo>
                  <a:lnTo>
                    <a:pt x="266701" y="53973"/>
                  </a:lnTo>
                  <a:lnTo>
                    <a:pt x="266700" y="73023"/>
                  </a:lnTo>
                  <a:lnTo>
                    <a:pt x="342900" y="73023"/>
                  </a:lnTo>
                  <a:lnTo>
                    <a:pt x="342901" y="53973"/>
                  </a:lnTo>
                  <a:close/>
                </a:path>
                <a:path w="1072515" h="127000">
                  <a:moveTo>
                    <a:pt x="476251" y="53973"/>
                  </a:moveTo>
                  <a:lnTo>
                    <a:pt x="400051" y="53973"/>
                  </a:lnTo>
                  <a:lnTo>
                    <a:pt x="400050" y="73023"/>
                  </a:lnTo>
                  <a:lnTo>
                    <a:pt x="476250" y="73023"/>
                  </a:lnTo>
                  <a:lnTo>
                    <a:pt x="476251" y="53973"/>
                  </a:lnTo>
                  <a:close/>
                </a:path>
                <a:path w="1072515" h="127000">
                  <a:moveTo>
                    <a:pt x="609600" y="53973"/>
                  </a:moveTo>
                  <a:lnTo>
                    <a:pt x="533400" y="53973"/>
                  </a:lnTo>
                  <a:lnTo>
                    <a:pt x="533400" y="73023"/>
                  </a:lnTo>
                  <a:lnTo>
                    <a:pt x="609600" y="73023"/>
                  </a:lnTo>
                  <a:lnTo>
                    <a:pt x="609600" y="53973"/>
                  </a:lnTo>
                  <a:close/>
                </a:path>
                <a:path w="1072515" h="127000">
                  <a:moveTo>
                    <a:pt x="742950" y="53973"/>
                  </a:moveTo>
                  <a:lnTo>
                    <a:pt x="666750" y="53973"/>
                  </a:lnTo>
                  <a:lnTo>
                    <a:pt x="666750" y="73023"/>
                  </a:lnTo>
                  <a:lnTo>
                    <a:pt x="742950" y="73023"/>
                  </a:lnTo>
                  <a:lnTo>
                    <a:pt x="742950" y="53973"/>
                  </a:lnTo>
                  <a:close/>
                </a:path>
                <a:path w="1072515" h="127000">
                  <a:moveTo>
                    <a:pt x="876300" y="53973"/>
                  </a:moveTo>
                  <a:lnTo>
                    <a:pt x="800100" y="53973"/>
                  </a:lnTo>
                  <a:lnTo>
                    <a:pt x="800100" y="73023"/>
                  </a:lnTo>
                  <a:lnTo>
                    <a:pt x="876300" y="73023"/>
                  </a:lnTo>
                  <a:lnTo>
                    <a:pt x="876300" y="53973"/>
                  </a:lnTo>
                  <a:close/>
                </a:path>
                <a:path w="1072515" h="127000">
                  <a:moveTo>
                    <a:pt x="945080" y="0"/>
                  </a:moveTo>
                  <a:lnTo>
                    <a:pt x="945080" y="127000"/>
                  </a:lnTo>
                  <a:lnTo>
                    <a:pt x="1053030" y="73025"/>
                  </a:lnTo>
                  <a:lnTo>
                    <a:pt x="957780" y="73025"/>
                  </a:lnTo>
                  <a:lnTo>
                    <a:pt x="957780" y="53975"/>
                  </a:lnTo>
                  <a:lnTo>
                    <a:pt x="1053030" y="53975"/>
                  </a:lnTo>
                  <a:lnTo>
                    <a:pt x="945080" y="0"/>
                  </a:lnTo>
                  <a:close/>
                </a:path>
                <a:path w="1072515" h="127000">
                  <a:moveTo>
                    <a:pt x="945080" y="53975"/>
                  </a:moveTo>
                  <a:lnTo>
                    <a:pt x="933450" y="53975"/>
                  </a:lnTo>
                  <a:lnTo>
                    <a:pt x="933450" y="73025"/>
                  </a:lnTo>
                  <a:lnTo>
                    <a:pt x="945080" y="73025"/>
                  </a:lnTo>
                  <a:lnTo>
                    <a:pt x="945080" y="53975"/>
                  </a:lnTo>
                  <a:close/>
                </a:path>
                <a:path w="1072515" h="127000">
                  <a:moveTo>
                    <a:pt x="1053030" y="53975"/>
                  </a:moveTo>
                  <a:lnTo>
                    <a:pt x="957780" y="53975"/>
                  </a:lnTo>
                  <a:lnTo>
                    <a:pt x="957780" y="73025"/>
                  </a:lnTo>
                  <a:lnTo>
                    <a:pt x="1053030" y="73025"/>
                  </a:lnTo>
                  <a:lnTo>
                    <a:pt x="1072080" y="63500"/>
                  </a:lnTo>
                  <a:lnTo>
                    <a:pt x="1053030" y="539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66885" y="6895418"/>
              <a:ext cx="181911" cy="38184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986896" y="6800908"/>
              <a:ext cx="180340" cy="629285"/>
            </a:xfrm>
            <a:custGeom>
              <a:avLst/>
              <a:gdLst/>
              <a:ahLst/>
              <a:cxnLst/>
              <a:rect l="l" t="t" r="r" b="b"/>
              <a:pathLst>
                <a:path w="180339" h="629284">
                  <a:moveTo>
                    <a:pt x="179771" y="0"/>
                  </a:moveTo>
                  <a:lnTo>
                    <a:pt x="0" y="0"/>
                  </a:lnTo>
                  <a:lnTo>
                    <a:pt x="0" y="629202"/>
                  </a:lnTo>
                  <a:lnTo>
                    <a:pt x="179771" y="629202"/>
                  </a:lnTo>
                  <a:lnTo>
                    <a:pt x="179771" y="0"/>
                  </a:lnTo>
                  <a:close/>
                </a:path>
              </a:pathLst>
            </a:custGeom>
            <a:solidFill>
              <a:srgbClr val="EE6A00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5986896" y="6800908"/>
              <a:ext cx="180340" cy="629285"/>
            </a:xfrm>
            <a:custGeom>
              <a:avLst/>
              <a:gdLst/>
              <a:ahLst/>
              <a:cxnLst/>
              <a:rect l="l" t="t" r="r" b="b"/>
              <a:pathLst>
                <a:path w="180339" h="629284">
                  <a:moveTo>
                    <a:pt x="0" y="0"/>
                  </a:moveTo>
                  <a:lnTo>
                    <a:pt x="179771" y="0"/>
                  </a:lnTo>
                  <a:lnTo>
                    <a:pt x="179771" y="629203"/>
                  </a:lnTo>
                  <a:lnTo>
                    <a:pt x="0" y="62920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EE6A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5548795" y="5163540"/>
              <a:ext cx="6551295" cy="2014855"/>
            </a:xfrm>
            <a:custGeom>
              <a:avLst/>
              <a:gdLst/>
              <a:ahLst/>
              <a:cxnLst/>
              <a:rect l="l" t="t" r="r" b="b"/>
              <a:pathLst>
                <a:path w="6551295" h="2014854">
                  <a:moveTo>
                    <a:pt x="76200" y="1941283"/>
                  </a:moveTo>
                  <a:lnTo>
                    <a:pt x="0" y="1941283"/>
                  </a:lnTo>
                  <a:lnTo>
                    <a:pt x="0" y="1960333"/>
                  </a:lnTo>
                  <a:lnTo>
                    <a:pt x="76200" y="1960333"/>
                  </a:lnTo>
                  <a:lnTo>
                    <a:pt x="76200" y="1941283"/>
                  </a:lnTo>
                  <a:close/>
                </a:path>
                <a:path w="6551295" h="2014854">
                  <a:moveTo>
                    <a:pt x="209550" y="1941283"/>
                  </a:moveTo>
                  <a:lnTo>
                    <a:pt x="133350" y="1941283"/>
                  </a:lnTo>
                  <a:lnTo>
                    <a:pt x="133350" y="1960333"/>
                  </a:lnTo>
                  <a:lnTo>
                    <a:pt x="209550" y="1960333"/>
                  </a:lnTo>
                  <a:lnTo>
                    <a:pt x="209550" y="1941283"/>
                  </a:lnTo>
                  <a:close/>
                </a:path>
                <a:path w="6551295" h="2014854">
                  <a:moveTo>
                    <a:pt x="438099" y="1950808"/>
                  </a:moveTo>
                  <a:lnTo>
                    <a:pt x="419049" y="1941283"/>
                  </a:lnTo>
                  <a:lnTo>
                    <a:pt x="311099" y="1887308"/>
                  </a:lnTo>
                  <a:lnTo>
                    <a:pt x="311099" y="1941283"/>
                  </a:lnTo>
                  <a:lnTo>
                    <a:pt x="266700" y="1941283"/>
                  </a:lnTo>
                  <a:lnTo>
                    <a:pt x="266700" y="1960333"/>
                  </a:lnTo>
                  <a:lnTo>
                    <a:pt x="311099" y="1960333"/>
                  </a:lnTo>
                  <a:lnTo>
                    <a:pt x="311099" y="2014308"/>
                  </a:lnTo>
                  <a:lnTo>
                    <a:pt x="419049" y="1960333"/>
                  </a:lnTo>
                  <a:lnTo>
                    <a:pt x="438099" y="1950808"/>
                  </a:lnTo>
                  <a:close/>
                </a:path>
                <a:path w="6551295" h="2014854">
                  <a:moveTo>
                    <a:pt x="1478089" y="1880806"/>
                  </a:moveTo>
                  <a:lnTo>
                    <a:pt x="1459039" y="1880806"/>
                  </a:lnTo>
                  <a:lnTo>
                    <a:pt x="1459039" y="1957006"/>
                  </a:lnTo>
                  <a:lnTo>
                    <a:pt x="1478089" y="1957006"/>
                  </a:lnTo>
                  <a:lnTo>
                    <a:pt x="1478089" y="1880806"/>
                  </a:lnTo>
                  <a:close/>
                </a:path>
                <a:path w="6551295" h="2014854">
                  <a:moveTo>
                    <a:pt x="1478089" y="1747456"/>
                  </a:moveTo>
                  <a:lnTo>
                    <a:pt x="1459039" y="1747456"/>
                  </a:lnTo>
                  <a:lnTo>
                    <a:pt x="1459039" y="1823656"/>
                  </a:lnTo>
                  <a:lnTo>
                    <a:pt x="1478089" y="1823656"/>
                  </a:lnTo>
                  <a:lnTo>
                    <a:pt x="1478089" y="1747456"/>
                  </a:lnTo>
                  <a:close/>
                </a:path>
                <a:path w="6551295" h="2014854">
                  <a:moveTo>
                    <a:pt x="1478089" y="1614106"/>
                  </a:moveTo>
                  <a:lnTo>
                    <a:pt x="1459039" y="1614106"/>
                  </a:lnTo>
                  <a:lnTo>
                    <a:pt x="1459039" y="1690306"/>
                  </a:lnTo>
                  <a:lnTo>
                    <a:pt x="1478089" y="1690306"/>
                  </a:lnTo>
                  <a:lnTo>
                    <a:pt x="1478089" y="1614106"/>
                  </a:lnTo>
                  <a:close/>
                </a:path>
                <a:path w="6551295" h="2014854">
                  <a:moveTo>
                    <a:pt x="1478089" y="1480756"/>
                  </a:moveTo>
                  <a:lnTo>
                    <a:pt x="1459039" y="1480756"/>
                  </a:lnTo>
                  <a:lnTo>
                    <a:pt x="1459039" y="1556956"/>
                  </a:lnTo>
                  <a:lnTo>
                    <a:pt x="1478089" y="1556956"/>
                  </a:lnTo>
                  <a:lnTo>
                    <a:pt x="1478089" y="1480756"/>
                  </a:lnTo>
                  <a:close/>
                </a:path>
                <a:path w="6551295" h="2014854">
                  <a:moveTo>
                    <a:pt x="1478089" y="1347406"/>
                  </a:moveTo>
                  <a:lnTo>
                    <a:pt x="1459039" y="1347406"/>
                  </a:lnTo>
                  <a:lnTo>
                    <a:pt x="1459039" y="1423606"/>
                  </a:lnTo>
                  <a:lnTo>
                    <a:pt x="1478089" y="1423606"/>
                  </a:lnTo>
                  <a:lnTo>
                    <a:pt x="1478089" y="1347406"/>
                  </a:lnTo>
                  <a:close/>
                </a:path>
                <a:path w="6551295" h="2014854">
                  <a:moveTo>
                    <a:pt x="1532064" y="1304772"/>
                  </a:moveTo>
                  <a:lnTo>
                    <a:pt x="1468564" y="1177772"/>
                  </a:lnTo>
                  <a:lnTo>
                    <a:pt x="1405064" y="1304772"/>
                  </a:lnTo>
                  <a:lnTo>
                    <a:pt x="1532064" y="1304772"/>
                  </a:lnTo>
                  <a:close/>
                </a:path>
                <a:path w="6551295" h="2014854">
                  <a:moveTo>
                    <a:pt x="5963793" y="53975"/>
                  </a:moveTo>
                  <a:lnTo>
                    <a:pt x="5887593" y="53975"/>
                  </a:lnTo>
                  <a:lnTo>
                    <a:pt x="5887593" y="73025"/>
                  </a:lnTo>
                  <a:lnTo>
                    <a:pt x="5963793" y="73025"/>
                  </a:lnTo>
                  <a:lnTo>
                    <a:pt x="5963793" y="53975"/>
                  </a:lnTo>
                  <a:close/>
                </a:path>
                <a:path w="6551295" h="2014854">
                  <a:moveTo>
                    <a:pt x="6097143" y="53975"/>
                  </a:moveTo>
                  <a:lnTo>
                    <a:pt x="6020943" y="53975"/>
                  </a:lnTo>
                  <a:lnTo>
                    <a:pt x="6020943" y="73025"/>
                  </a:lnTo>
                  <a:lnTo>
                    <a:pt x="6097143" y="73025"/>
                  </a:lnTo>
                  <a:lnTo>
                    <a:pt x="6097143" y="53975"/>
                  </a:lnTo>
                  <a:close/>
                </a:path>
                <a:path w="6551295" h="2014854">
                  <a:moveTo>
                    <a:pt x="6230493" y="53975"/>
                  </a:moveTo>
                  <a:lnTo>
                    <a:pt x="6154293" y="53975"/>
                  </a:lnTo>
                  <a:lnTo>
                    <a:pt x="6154293" y="73025"/>
                  </a:lnTo>
                  <a:lnTo>
                    <a:pt x="6230493" y="73025"/>
                  </a:lnTo>
                  <a:lnTo>
                    <a:pt x="6230493" y="53975"/>
                  </a:lnTo>
                  <a:close/>
                </a:path>
                <a:path w="6551295" h="2014854">
                  <a:moveTo>
                    <a:pt x="6363843" y="53975"/>
                  </a:moveTo>
                  <a:lnTo>
                    <a:pt x="6287643" y="53975"/>
                  </a:lnTo>
                  <a:lnTo>
                    <a:pt x="6287643" y="73025"/>
                  </a:lnTo>
                  <a:lnTo>
                    <a:pt x="6363843" y="73025"/>
                  </a:lnTo>
                  <a:lnTo>
                    <a:pt x="6363843" y="53975"/>
                  </a:lnTo>
                  <a:close/>
                </a:path>
                <a:path w="6551295" h="2014854">
                  <a:moveTo>
                    <a:pt x="6550838" y="63500"/>
                  </a:moveTo>
                  <a:lnTo>
                    <a:pt x="6531788" y="53975"/>
                  </a:lnTo>
                  <a:lnTo>
                    <a:pt x="6423838" y="0"/>
                  </a:lnTo>
                  <a:lnTo>
                    <a:pt x="6423838" y="53975"/>
                  </a:lnTo>
                  <a:lnTo>
                    <a:pt x="6420993" y="53975"/>
                  </a:lnTo>
                  <a:lnTo>
                    <a:pt x="6420993" y="73025"/>
                  </a:lnTo>
                  <a:lnTo>
                    <a:pt x="6423838" y="73025"/>
                  </a:lnTo>
                  <a:lnTo>
                    <a:pt x="6423838" y="127000"/>
                  </a:lnTo>
                  <a:lnTo>
                    <a:pt x="6531788" y="73025"/>
                  </a:lnTo>
                  <a:lnTo>
                    <a:pt x="6550838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7379262" y="4385436"/>
              <a:ext cx="471805" cy="1683385"/>
            </a:xfrm>
            <a:custGeom>
              <a:avLst/>
              <a:gdLst/>
              <a:ahLst/>
              <a:cxnLst/>
              <a:rect l="l" t="t" r="r" b="b"/>
              <a:pathLst>
                <a:path w="471804" h="1683385">
                  <a:moveTo>
                    <a:pt x="471427" y="0"/>
                  </a:moveTo>
                  <a:lnTo>
                    <a:pt x="0" y="0"/>
                  </a:lnTo>
                  <a:lnTo>
                    <a:pt x="0" y="1683180"/>
                  </a:lnTo>
                  <a:lnTo>
                    <a:pt x="471427" y="1683180"/>
                  </a:lnTo>
                  <a:lnTo>
                    <a:pt x="471427" y="0"/>
                  </a:lnTo>
                  <a:close/>
                </a:path>
              </a:pathLst>
            </a:custGeom>
            <a:solidFill>
              <a:srgbClr val="A03F77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7379262" y="4385436"/>
              <a:ext cx="471805" cy="1683385"/>
            </a:xfrm>
            <a:custGeom>
              <a:avLst/>
              <a:gdLst/>
              <a:ahLst/>
              <a:cxnLst/>
              <a:rect l="l" t="t" r="r" b="b"/>
              <a:pathLst>
                <a:path w="471804" h="1683385">
                  <a:moveTo>
                    <a:pt x="0" y="0"/>
                  </a:moveTo>
                  <a:lnTo>
                    <a:pt x="471427" y="0"/>
                  </a:lnTo>
                  <a:lnTo>
                    <a:pt x="471427" y="1683181"/>
                  </a:lnTo>
                  <a:lnTo>
                    <a:pt x="0" y="168318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A03F77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7551477" y="6068617"/>
              <a:ext cx="127000" cy="1052195"/>
            </a:xfrm>
            <a:custGeom>
              <a:avLst/>
              <a:gdLst/>
              <a:ahLst/>
              <a:cxnLst/>
              <a:rect l="l" t="t" r="r" b="b"/>
              <a:pathLst>
                <a:path w="127000" h="1052195">
                  <a:moveTo>
                    <a:pt x="73025" y="975720"/>
                  </a:moveTo>
                  <a:lnTo>
                    <a:pt x="53975" y="975720"/>
                  </a:lnTo>
                  <a:lnTo>
                    <a:pt x="53975" y="1051920"/>
                  </a:lnTo>
                  <a:lnTo>
                    <a:pt x="73025" y="1051920"/>
                  </a:lnTo>
                  <a:lnTo>
                    <a:pt x="73025" y="975720"/>
                  </a:lnTo>
                  <a:close/>
                </a:path>
                <a:path w="127000" h="1052195">
                  <a:moveTo>
                    <a:pt x="73025" y="842370"/>
                  </a:moveTo>
                  <a:lnTo>
                    <a:pt x="53975" y="842370"/>
                  </a:lnTo>
                  <a:lnTo>
                    <a:pt x="53975" y="918570"/>
                  </a:lnTo>
                  <a:lnTo>
                    <a:pt x="73025" y="918570"/>
                  </a:lnTo>
                  <a:lnTo>
                    <a:pt x="73025" y="842370"/>
                  </a:lnTo>
                  <a:close/>
                </a:path>
                <a:path w="127000" h="1052195">
                  <a:moveTo>
                    <a:pt x="73025" y="709020"/>
                  </a:moveTo>
                  <a:lnTo>
                    <a:pt x="53975" y="709020"/>
                  </a:lnTo>
                  <a:lnTo>
                    <a:pt x="53975" y="785220"/>
                  </a:lnTo>
                  <a:lnTo>
                    <a:pt x="73025" y="785220"/>
                  </a:lnTo>
                  <a:lnTo>
                    <a:pt x="73025" y="709020"/>
                  </a:lnTo>
                  <a:close/>
                </a:path>
                <a:path w="127000" h="1052195">
                  <a:moveTo>
                    <a:pt x="73025" y="575670"/>
                  </a:moveTo>
                  <a:lnTo>
                    <a:pt x="53975" y="575670"/>
                  </a:lnTo>
                  <a:lnTo>
                    <a:pt x="53975" y="651870"/>
                  </a:lnTo>
                  <a:lnTo>
                    <a:pt x="73025" y="651870"/>
                  </a:lnTo>
                  <a:lnTo>
                    <a:pt x="73025" y="575670"/>
                  </a:lnTo>
                  <a:close/>
                </a:path>
                <a:path w="127000" h="1052195">
                  <a:moveTo>
                    <a:pt x="73025" y="442320"/>
                  </a:moveTo>
                  <a:lnTo>
                    <a:pt x="53975" y="442320"/>
                  </a:lnTo>
                  <a:lnTo>
                    <a:pt x="53975" y="518520"/>
                  </a:lnTo>
                  <a:lnTo>
                    <a:pt x="73025" y="518520"/>
                  </a:lnTo>
                  <a:lnTo>
                    <a:pt x="73025" y="442320"/>
                  </a:lnTo>
                  <a:close/>
                </a:path>
                <a:path w="127000" h="1052195">
                  <a:moveTo>
                    <a:pt x="73025" y="308970"/>
                  </a:moveTo>
                  <a:lnTo>
                    <a:pt x="53975" y="308970"/>
                  </a:lnTo>
                  <a:lnTo>
                    <a:pt x="53975" y="385170"/>
                  </a:lnTo>
                  <a:lnTo>
                    <a:pt x="73025" y="385170"/>
                  </a:lnTo>
                  <a:lnTo>
                    <a:pt x="73025" y="308970"/>
                  </a:lnTo>
                  <a:close/>
                </a:path>
                <a:path w="127000" h="1052195">
                  <a:moveTo>
                    <a:pt x="73025" y="175620"/>
                  </a:moveTo>
                  <a:lnTo>
                    <a:pt x="53975" y="175620"/>
                  </a:lnTo>
                  <a:lnTo>
                    <a:pt x="53975" y="251820"/>
                  </a:lnTo>
                  <a:lnTo>
                    <a:pt x="73025" y="251820"/>
                  </a:lnTo>
                  <a:lnTo>
                    <a:pt x="73025" y="175620"/>
                  </a:lnTo>
                  <a:close/>
                </a:path>
                <a:path w="127000" h="1052195">
                  <a:moveTo>
                    <a:pt x="63501" y="0"/>
                  </a:moveTo>
                  <a:lnTo>
                    <a:pt x="0" y="127000"/>
                  </a:lnTo>
                  <a:lnTo>
                    <a:pt x="127000" y="127000"/>
                  </a:lnTo>
                  <a:lnTo>
                    <a:pt x="122735" y="118470"/>
                  </a:lnTo>
                  <a:lnTo>
                    <a:pt x="53975" y="118470"/>
                  </a:lnTo>
                  <a:lnTo>
                    <a:pt x="53975" y="114300"/>
                  </a:lnTo>
                  <a:lnTo>
                    <a:pt x="120650" y="114300"/>
                  </a:lnTo>
                  <a:lnTo>
                    <a:pt x="63501" y="0"/>
                  </a:lnTo>
                  <a:close/>
                </a:path>
                <a:path w="127000" h="1052195">
                  <a:moveTo>
                    <a:pt x="73025" y="114300"/>
                  </a:moveTo>
                  <a:lnTo>
                    <a:pt x="53975" y="114300"/>
                  </a:lnTo>
                  <a:lnTo>
                    <a:pt x="53975" y="118470"/>
                  </a:lnTo>
                  <a:lnTo>
                    <a:pt x="73025" y="118470"/>
                  </a:lnTo>
                  <a:lnTo>
                    <a:pt x="73025" y="114300"/>
                  </a:lnTo>
                  <a:close/>
                </a:path>
                <a:path w="127000" h="1052195">
                  <a:moveTo>
                    <a:pt x="120650" y="114300"/>
                  </a:moveTo>
                  <a:lnTo>
                    <a:pt x="73025" y="114300"/>
                  </a:lnTo>
                  <a:lnTo>
                    <a:pt x="73025" y="118470"/>
                  </a:lnTo>
                  <a:lnTo>
                    <a:pt x="122735" y="118470"/>
                  </a:lnTo>
                  <a:lnTo>
                    <a:pt x="120650" y="1143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7976879" y="4602661"/>
              <a:ext cx="471805" cy="1249045"/>
            </a:xfrm>
            <a:custGeom>
              <a:avLst/>
              <a:gdLst/>
              <a:ahLst/>
              <a:cxnLst/>
              <a:rect l="l" t="t" r="r" b="b"/>
              <a:pathLst>
                <a:path w="471804" h="1249045">
                  <a:moveTo>
                    <a:pt x="471426" y="0"/>
                  </a:moveTo>
                  <a:lnTo>
                    <a:pt x="0" y="0"/>
                  </a:lnTo>
                  <a:lnTo>
                    <a:pt x="0" y="1248732"/>
                  </a:lnTo>
                  <a:lnTo>
                    <a:pt x="471426" y="1248732"/>
                  </a:lnTo>
                  <a:lnTo>
                    <a:pt x="471426" y="0"/>
                  </a:lnTo>
                  <a:close/>
                </a:path>
              </a:pathLst>
            </a:custGeom>
            <a:solidFill>
              <a:srgbClr val="A03F77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7976879" y="4602661"/>
              <a:ext cx="471805" cy="1249045"/>
            </a:xfrm>
            <a:custGeom>
              <a:avLst/>
              <a:gdLst/>
              <a:ahLst/>
              <a:cxnLst/>
              <a:rect l="l" t="t" r="r" b="b"/>
              <a:pathLst>
                <a:path w="471804" h="1249045">
                  <a:moveTo>
                    <a:pt x="0" y="0"/>
                  </a:moveTo>
                  <a:lnTo>
                    <a:pt x="471427" y="0"/>
                  </a:lnTo>
                  <a:lnTo>
                    <a:pt x="471427" y="1248732"/>
                  </a:lnTo>
                  <a:lnTo>
                    <a:pt x="0" y="124873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A03F77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8149094" y="5851394"/>
              <a:ext cx="127000" cy="1264920"/>
            </a:xfrm>
            <a:custGeom>
              <a:avLst/>
              <a:gdLst/>
              <a:ahLst/>
              <a:cxnLst/>
              <a:rect l="l" t="t" r="r" b="b"/>
              <a:pathLst>
                <a:path w="127000" h="1264920">
                  <a:moveTo>
                    <a:pt x="73023" y="1188394"/>
                  </a:moveTo>
                  <a:lnTo>
                    <a:pt x="53973" y="1188394"/>
                  </a:lnTo>
                  <a:lnTo>
                    <a:pt x="53973" y="1264594"/>
                  </a:lnTo>
                  <a:lnTo>
                    <a:pt x="73023" y="1264594"/>
                  </a:lnTo>
                  <a:lnTo>
                    <a:pt x="73023" y="1188394"/>
                  </a:lnTo>
                  <a:close/>
                </a:path>
                <a:path w="127000" h="1264920">
                  <a:moveTo>
                    <a:pt x="73025" y="1055044"/>
                  </a:moveTo>
                  <a:lnTo>
                    <a:pt x="53975" y="1055044"/>
                  </a:lnTo>
                  <a:lnTo>
                    <a:pt x="53975" y="1131244"/>
                  </a:lnTo>
                  <a:lnTo>
                    <a:pt x="73025" y="1131244"/>
                  </a:lnTo>
                  <a:lnTo>
                    <a:pt x="73025" y="1055044"/>
                  </a:lnTo>
                  <a:close/>
                </a:path>
                <a:path w="127000" h="1264920">
                  <a:moveTo>
                    <a:pt x="73025" y="921694"/>
                  </a:moveTo>
                  <a:lnTo>
                    <a:pt x="53975" y="921694"/>
                  </a:lnTo>
                  <a:lnTo>
                    <a:pt x="53975" y="997894"/>
                  </a:lnTo>
                  <a:lnTo>
                    <a:pt x="73025" y="997894"/>
                  </a:lnTo>
                  <a:lnTo>
                    <a:pt x="73025" y="921694"/>
                  </a:lnTo>
                  <a:close/>
                </a:path>
                <a:path w="127000" h="1264920">
                  <a:moveTo>
                    <a:pt x="73025" y="788344"/>
                  </a:moveTo>
                  <a:lnTo>
                    <a:pt x="53975" y="788344"/>
                  </a:lnTo>
                  <a:lnTo>
                    <a:pt x="53975" y="864544"/>
                  </a:lnTo>
                  <a:lnTo>
                    <a:pt x="73025" y="864544"/>
                  </a:lnTo>
                  <a:lnTo>
                    <a:pt x="73025" y="788344"/>
                  </a:lnTo>
                  <a:close/>
                </a:path>
                <a:path w="127000" h="1264920">
                  <a:moveTo>
                    <a:pt x="73025" y="654994"/>
                  </a:moveTo>
                  <a:lnTo>
                    <a:pt x="53975" y="654994"/>
                  </a:lnTo>
                  <a:lnTo>
                    <a:pt x="53975" y="731194"/>
                  </a:lnTo>
                  <a:lnTo>
                    <a:pt x="73025" y="731194"/>
                  </a:lnTo>
                  <a:lnTo>
                    <a:pt x="73025" y="654994"/>
                  </a:lnTo>
                  <a:close/>
                </a:path>
                <a:path w="127000" h="1264920">
                  <a:moveTo>
                    <a:pt x="73025" y="521644"/>
                  </a:moveTo>
                  <a:lnTo>
                    <a:pt x="53975" y="521644"/>
                  </a:lnTo>
                  <a:lnTo>
                    <a:pt x="53975" y="597844"/>
                  </a:lnTo>
                  <a:lnTo>
                    <a:pt x="73025" y="597844"/>
                  </a:lnTo>
                  <a:lnTo>
                    <a:pt x="73025" y="521644"/>
                  </a:lnTo>
                  <a:close/>
                </a:path>
                <a:path w="127000" h="1264920">
                  <a:moveTo>
                    <a:pt x="73025" y="388294"/>
                  </a:moveTo>
                  <a:lnTo>
                    <a:pt x="53975" y="388294"/>
                  </a:lnTo>
                  <a:lnTo>
                    <a:pt x="53975" y="464494"/>
                  </a:lnTo>
                  <a:lnTo>
                    <a:pt x="73025" y="464494"/>
                  </a:lnTo>
                  <a:lnTo>
                    <a:pt x="73025" y="388294"/>
                  </a:lnTo>
                  <a:close/>
                </a:path>
                <a:path w="127000" h="1264920">
                  <a:moveTo>
                    <a:pt x="73025" y="254944"/>
                  </a:moveTo>
                  <a:lnTo>
                    <a:pt x="53975" y="254944"/>
                  </a:lnTo>
                  <a:lnTo>
                    <a:pt x="53975" y="331144"/>
                  </a:lnTo>
                  <a:lnTo>
                    <a:pt x="73025" y="331144"/>
                  </a:lnTo>
                  <a:lnTo>
                    <a:pt x="73025" y="254944"/>
                  </a:lnTo>
                  <a:close/>
                </a:path>
                <a:path w="127000" h="1264920">
                  <a:moveTo>
                    <a:pt x="73025" y="121594"/>
                  </a:moveTo>
                  <a:lnTo>
                    <a:pt x="53975" y="121594"/>
                  </a:lnTo>
                  <a:lnTo>
                    <a:pt x="53975" y="197794"/>
                  </a:lnTo>
                  <a:lnTo>
                    <a:pt x="73025" y="197794"/>
                  </a:lnTo>
                  <a:lnTo>
                    <a:pt x="73025" y="121594"/>
                  </a:lnTo>
                  <a:close/>
                </a:path>
                <a:path w="127000" h="1264920">
                  <a:moveTo>
                    <a:pt x="63500" y="0"/>
                  </a:moveTo>
                  <a:lnTo>
                    <a:pt x="0" y="127000"/>
                  </a:lnTo>
                  <a:lnTo>
                    <a:pt x="53975" y="127000"/>
                  </a:lnTo>
                  <a:lnTo>
                    <a:pt x="53975" y="121594"/>
                  </a:lnTo>
                  <a:lnTo>
                    <a:pt x="124297" y="121594"/>
                  </a:lnTo>
                  <a:lnTo>
                    <a:pt x="63500" y="0"/>
                  </a:lnTo>
                  <a:close/>
                </a:path>
                <a:path w="127000" h="1264920">
                  <a:moveTo>
                    <a:pt x="124297" y="121594"/>
                  </a:moveTo>
                  <a:lnTo>
                    <a:pt x="73025" y="121594"/>
                  </a:lnTo>
                  <a:lnTo>
                    <a:pt x="73025" y="127000"/>
                  </a:lnTo>
                  <a:lnTo>
                    <a:pt x="127000" y="127000"/>
                  </a:lnTo>
                  <a:lnTo>
                    <a:pt x="124297" y="1215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8574497" y="4857338"/>
              <a:ext cx="471805" cy="739775"/>
            </a:xfrm>
            <a:custGeom>
              <a:avLst/>
              <a:gdLst/>
              <a:ahLst/>
              <a:cxnLst/>
              <a:rect l="l" t="t" r="r" b="b"/>
              <a:pathLst>
                <a:path w="471804" h="739775">
                  <a:moveTo>
                    <a:pt x="471426" y="0"/>
                  </a:moveTo>
                  <a:lnTo>
                    <a:pt x="0" y="0"/>
                  </a:lnTo>
                  <a:lnTo>
                    <a:pt x="0" y="739378"/>
                  </a:lnTo>
                  <a:lnTo>
                    <a:pt x="471426" y="739378"/>
                  </a:lnTo>
                  <a:lnTo>
                    <a:pt x="471426" y="0"/>
                  </a:lnTo>
                  <a:close/>
                </a:path>
              </a:pathLst>
            </a:custGeom>
            <a:solidFill>
              <a:srgbClr val="A03F77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8574497" y="4857338"/>
              <a:ext cx="471805" cy="739775"/>
            </a:xfrm>
            <a:custGeom>
              <a:avLst/>
              <a:gdLst/>
              <a:ahLst/>
              <a:cxnLst/>
              <a:rect l="l" t="t" r="r" b="b"/>
              <a:pathLst>
                <a:path w="471804" h="739775">
                  <a:moveTo>
                    <a:pt x="0" y="0"/>
                  </a:moveTo>
                  <a:lnTo>
                    <a:pt x="471427" y="0"/>
                  </a:lnTo>
                  <a:lnTo>
                    <a:pt x="471427" y="739379"/>
                  </a:lnTo>
                  <a:lnTo>
                    <a:pt x="0" y="73937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A03F77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8746712" y="5596717"/>
              <a:ext cx="127000" cy="1524000"/>
            </a:xfrm>
            <a:custGeom>
              <a:avLst/>
              <a:gdLst/>
              <a:ahLst/>
              <a:cxnLst/>
              <a:rect l="l" t="t" r="r" b="b"/>
              <a:pathLst>
                <a:path w="127000" h="1524000">
                  <a:moveTo>
                    <a:pt x="73023" y="1447620"/>
                  </a:moveTo>
                  <a:lnTo>
                    <a:pt x="53973" y="1447620"/>
                  </a:lnTo>
                  <a:lnTo>
                    <a:pt x="53973" y="1523820"/>
                  </a:lnTo>
                  <a:lnTo>
                    <a:pt x="73023" y="1523820"/>
                  </a:lnTo>
                  <a:lnTo>
                    <a:pt x="73023" y="1447620"/>
                  </a:lnTo>
                  <a:close/>
                </a:path>
                <a:path w="127000" h="1524000">
                  <a:moveTo>
                    <a:pt x="73023" y="1314270"/>
                  </a:moveTo>
                  <a:lnTo>
                    <a:pt x="53973" y="1314270"/>
                  </a:lnTo>
                  <a:lnTo>
                    <a:pt x="53973" y="1390470"/>
                  </a:lnTo>
                  <a:lnTo>
                    <a:pt x="73023" y="1390470"/>
                  </a:lnTo>
                  <a:lnTo>
                    <a:pt x="73023" y="1314270"/>
                  </a:lnTo>
                  <a:close/>
                </a:path>
                <a:path w="127000" h="1524000">
                  <a:moveTo>
                    <a:pt x="73023" y="1180920"/>
                  </a:moveTo>
                  <a:lnTo>
                    <a:pt x="53973" y="1180920"/>
                  </a:lnTo>
                  <a:lnTo>
                    <a:pt x="53973" y="1257120"/>
                  </a:lnTo>
                  <a:lnTo>
                    <a:pt x="73023" y="1257120"/>
                  </a:lnTo>
                  <a:lnTo>
                    <a:pt x="73023" y="1180920"/>
                  </a:lnTo>
                  <a:close/>
                </a:path>
                <a:path w="127000" h="1524000">
                  <a:moveTo>
                    <a:pt x="73023" y="1047570"/>
                  </a:moveTo>
                  <a:lnTo>
                    <a:pt x="53973" y="1047570"/>
                  </a:lnTo>
                  <a:lnTo>
                    <a:pt x="53973" y="1123770"/>
                  </a:lnTo>
                  <a:lnTo>
                    <a:pt x="73023" y="1123770"/>
                  </a:lnTo>
                  <a:lnTo>
                    <a:pt x="73023" y="1047570"/>
                  </a:lnTo>
                  <a:close/>
                </a:path>
                <a:path w="127000" h="1524000">
                  <a:moveTo>
                    <a:pt x="73023" y="914220"/>
                  </a:moveTo>
                  <a:lnTo>
                    <a:pt x="53973" y="914220"/>
                  </a:lnTo>
                  <a:lnTo>
                    <a:pt x="53973" y="990420"/>
                  </a:lnTo>
                  <a:lnTo>
                    <a:pt x="73023" y="990420"/>
                  </a:lnTo>
                  <a:lnTo>
                    <a:pt x="73023" y="914220"/>
                  </a:lnTo>
                  <a:close/>
                </a:path>
                <a:path w="127000" h="1524000">
                  <a:moveTo>
                    <a:pt x="73023" y="780870"/>
                  </a:moveTo>
                  <a:lnTo>
                    <a:pt x="53973" y="780870"/>
                  </a:lnTo>
                  <a:lnTo>
                    <a:pt x="53973" y="857070"/>
                  </a:lnTo>
                  <a:lnTo>
                    <a:pt x="73023" y="857070"/>
                  </a:lnTo>
                  <a:lnTo>
                    <a:pt x="73023" y="780870"/>
                  </a:lnTo>
                  <a:close/>
                </a:path>
                <a:path w="127000" h="1524000">
                  <a:moveTo>
                    <a:pt x="73025" y="647520"/>
                  </a:moveTo>
                  <a:lnTo>
                    <a:pt x="53975" y="647520"/>
                  </a:lnTo>
                  <a:lnTo>
                    <a:pt x="53973" y="723720"/>
                  </a:lnTo>
                  <a:lnTo>
                    <a:pt x="73023" y="723720"/>
                  </a:lnTo>
                  <a:lnTo>
                    <a:pt x="73025" y="647520"/>
                  </a:lnTo>
                  <a:close/>
                </a:path>
                <a:path w="127000" h="1524000">
                  <a:moveTo>
                    <a:pt x="73025" y="514170"/>
                  </a:moveTo>
                  <a:lnTo>
                    <a:pt x="53975" y="514170"/>
                  </a:lnTo>
                  <a:lnTo>
                    <a:pt x="53975" y="590370"/>
                  </a:lnTo>
                  <a:lnTo>
                    <a:pt x="73025" y="590370"/>
                  </a:lnTo>
                  <a:lnTo>
                    <a:pt x="73025" y="514170"/>
                  </a:lnTo>
                  <a:close/>
                </a:path>
                <a:path w="127000" h="1524000">
                  <a:moveTo>
                    <a:pt x="73025" y="380820"/>
                  </a:moveTo>
                  <a:lnTo>
                    <a:pt x="53975" y="380820"/>
                  </a:lnTo>
                  <a:lnTo>
                    <a:pt x="53975" y="457020"/>
                  </a:lnTo>
                  <a:lnTo>
                    <a:pt x="73025" y="457020"/>
                  </a:lnTo>
                  <a:lnTo>
                    <a:pt x="73025" y="380820"/>
                  </a:lnTo>
                  <a:close/>
                </a:path>
                <a:path w="127000" h="1524000">
                  <a:moveTo>
                    <a:pt x="73025" y="247470"/>
                  </a:moveTo>
                  <a:lnTo>
                    <a:pt x="53975" y="247470"/>
                  </a:lnTo>
                  <a:lnTo>
                    <a:pt x="53975" y="323670"/>
                  </a:lnTo>
                  <a:lnTo>
                    <a:pt x="73025" y="323670"/>
                  </a:lnTo>
                  <a:lnTo>
                    <a:pt x="73025" y="247470"/>
                  </a:lnTo>
                  <a:close/>
                </a:path>
                <a:path w="127000" h="1524000">
                  <a:moveTo>
                    <a:pt x="73025" y="114300"/>
                  </a:moveTo>
                  <a:lnTo>
                    <a:pt x="53975" y="114300"/>
                  </a:lnTo>
                  <a:lnTo>
                    <a:pt x="53975" y="190320"/>
                  </a:lnTo>
                  <a:lnTo>
                    <a:pt x="73025" y="190320"/>
                  </a:lnTo>
                  <a:lnTo>
                    <a:pt x="73025" y="114300"/>
                  </a:lnTo>
                  <a:close/>
                </a:path>
                <a:path w="127000" h="1524000">
                  <a:moveTo>
                    <a:pt x="63500" y="0"/>
                  </a:moveTo>
                  <a:lnTo>
                    <a:pt x="0" y="127000"/>
                  </a:lnTo>
                  <a:lnTo>
                    <a:pt x="53975" y="127000"/>
                  </a:lnTo>
                  <a:lnTo>
                    <a:pt x="53975" y="114300"/>
                  </a:lnTo>
                  <a:lnTo>
                    <a:pt x="120650" y="114300"/>
                  </a:lnTo>
                  <a:lnTo>
                    <a:pt x="63500" y="0"/>
                  </a:lnTo>
                  <a:close/>
                </a:path>
                <a:path w="127000" h="1524000">
                  <a:moveTo>
                    <a:pt x="120650" y="114300"/>
                  </a:moveTo>
                  <a:lnTo>
                    <a:pt x="73025" y="114300"/>
                  </a:lnTo>
                  <a:lnTo>
                    <a:pt x="73025" y="127000"/>
                  </a:lnTo>
                  <a:lnTo>
                    <a:pt x="127000" y="127000"/>
                  </a:lnTo>
                  <a:lnTo>
                    <a:pt x="120650" y="1143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9172113" y="4857338"/>
              <a:ext cx="471805" cy="739775"/>
            </a:xfrm>
            <a:custGeom>
              <a:avLst/>
              <a:gdLst/>
              <a:ahLst/>
              <a:cxnLst/>
              <a:rect l="l" t="t" r="r" b="b"/>
              <a:pathLst>
                <a:path w="471804" h="739775">
                  <a:moveTo>
                    <a:pt x="471426" y="0"/>
                  </a:moveTo>
                  <a:lnTo>
                    <a:pt x="0" y="0"/>
                  </a:lnTo>
                  <a:lnTo>
                    <a:pt x="0" y="739378"/>
                  </a:lnTo>
                  <a:lnTo>
                    <a:pt x="471426" y="739378"/>
                  </a:lnTo>
                  <a:lnTo>
                    <a:pt x="471426" y="0"/>
                  </a:lnTo>
                  <a:close/>
                </a:path>
              </a:pathLst>
            </a:custGeom>
            <a:solidFill>
              <a:srgbClr val="A03F77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9172113" y="4857338"/>
              <a:ext cx="471805" cy="739775"/>
            </a:xfrm>
            <a:custGeom>
              <a:avLst/>
              <a:gdLst/>
              <a:ahLst/>
              <a:cxnLst/>
              <a:rect l="l" t="t" r="r" b="b"/>
              <a:pathLst>
                <a:path w="471804" h="739775">
                  <a:moveTo>
                    <a:pt x="0" y="0"/>
                  </a:moveTo>
                  <a:lnTo>
                    <a:pt x="471427" y="0"/>
                  </a:lnTo>
                  <a:lnTo>
                    <a:pt x="471427" y="739379"/>
                  </a:lnTo>
                  <a:lnTo>
                    <a:pt x="0" y="73937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A03F77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9342664" y="5596717"/>
              <a:ext cx="127000" cy="1524000"/>
            </a:xfrm>
            <a:custGeom>
              <a:avLst/>
              <a:gdLst/>
              <a:ahLst/>
              <a:cxnLst/>
              <a:rect l="l" t="t" r="r" b="b"/>
              <a:pathLst>
                <a:path w="127000" h="1524000">
                  <a:moveTo>
                    <a:pt x="73023" y="1447620"/>
                  </a:moveTo>
                  <a:lnTo>
                    <a:pt x="53973" y="1447620"/>
                  </a:lnTo>
                  <a:lnTo>
                    <a:pt x="53973" y="1523820"/>
                  </a:lnTo>
                  <a:lnTo>
                    <a:pt x="73023" y="1523820"/>
                  </a:lnTo>
                  <a:lnTo>
                    <a:pt x="73023" y="1447620"/>
                  </a:lnTo>
                  <a:close/>
                </a:path>
                <a:path w="127000" h="1524000">
                  <a:moveTo>
                    <a:pt x="73023" y="1314270"/>
                  </a:moveTo>
                  <a:lnTo>
                    <a:pt x="53973" y="1314270"/>
                  </a:lnTo>
                  <a:lnTo>
                    <a:pt x="53973" y="1390470"/>
                  </a:lnTo>
                  <a:lnTo>
                    <a:pt x="73023" y="1390470"/>
                  </a:lnTo>
                  <a:lnTo>
                    <a:pt x="73023" y="1314270"/>
                  </a:lnTo>
                  <a:close/>
                </a:path>
                <a:path w="127000" h="1524000">
                  <a:moveTo>
                    <a:pt x="73023" y="1180920"/>
                  </a:moveTo>
                  <a:lnTo>
                    <a:pt x="53973" y="1180920"/>
                  </a:lnTo>
                  <a:lnTo>
                    <a:pt x="53973" y="1257120"/>
                  </a:lnTo>
                  <a:lnTo>
                    <a:pt x="73023" y="1257120"/>
                  </a:lnTo>
                  <a:lnTo>
                    <a:pt x="73023" y="1180920"/>
                  </a:lnTo>
                  <a:close/>
                </a:path>
                <a:path w="127000" h="1524000">
                  <a:moveTo>
                    <a:pt x="73023" y="1047570"/>
                  </a:moveTo>
                  <a:lnTo>
                    <a:pt x="53973" y="1047570"/>
                  </a:lnTo>
                  <a:lnTo>
                    <a:pt x="53973" y="1123770"/>
                  </a:lnTo>
                  <a:lnTo>
                    <a:pt x="73023" y="1123770"/>
                  </a:lnTo>
                  <a:lnTo>
                    <a:pt x="73023" y="1047570"/>
                  </a:lnTo>
                  <a:close/>
                </a:path>
                <a:path w="127000" h="1524000">
                  <a:moveTo>
                    <a:pt x="73023" y="914220"/>
                  </a:moveTo>
                  <a:lnTo>
                    <a:pt x="53973" y="914220"/>
                  </a:lnTo>
                  <a:lnTo>
                    <a:pt x="53973" y="990420"/>
                  </a:lnTo>
                  <a:lnTo>
                    <a:pt x="73023" y="990420"/>
                  </a:lnTo>
                  <a:lnTo>
                    <a:pt x="73023" y="914220"/>
                  </a:lnTo>
                  <a:close/>
                </a:path>
                <a:path w="127000" h="1524000">
                  <a:moveTo>
                    <a:pt x="73023" y="780870"/>
                  </a:moveTo>
                  <a:lnTo>
                    <a:pt x="53973" y="780870"/>
                  </a:lnTo>
                  <a:lnTo>
                    <a:pt x="53973" y="857070"/>
                  </a:lnTo>
                  <a:lnTo>
                    <a:pt x="73023" y="857070"/>
                  </a:lnTo>
                  <a:lnTo>
                    <a:pt x="73023" y="780870"/>
                  </a:lnTo>
                  <a:close/>
                </a:path>
                <a:path w="127000" h="1524000">
                  <a:moveTo>
                    <a:pt x="73023" y="647520"/>
                  </a:moveTo>
                  <a:lnTo>
                    <a:pt x="53973" y="647520"/>
                  </a:lnTo>
                  <a:lnTo>
                    <a:pt x="53973" y="723720"/>
                  </a:lnTo>
                  <a:lnTo>
                    <a:pt x="73023" y="723720"/>
                  </a:lnTo>
                  <a:lnTo>
                    <a:pt x="73023" y="647520"/>
                  </a:lnTo>
                  <a:close/>
                </a:path>
                <a:path w="127000" h="1524000">
                  <a:moveTo>
                    <a:pt x="73023" y="514170"/>
                  </a:moveTo>
                  <a:lnTo>
                    <a:pt x="53973" y="514170"/>
                  </a:lnTo>
                  <a:lnTo>
                    <a:pt x="53973" y="590370"/>
                  </a:lnTo>
                  <a:lnTo>
                    <a:pt x="73023" y="590370"/>
                  </a:lnTo>
                  <a:lnTo>
                    <a:pt x="73023" y="514170"/>
                  </a:lnTo>
                  <a:close/>
                </a:path>
                <a:path w="127000" h="1524000">
                  <a:moveTo>
                    <a:pt x="73025" y="380820"/>
                  </a:moveTo>
                  <a:lnTo>
                    <a:pt x="53975" y="380820"/>
                  </a:lnTo>
                  <a:lnTo>
                    <a:pt x="53975" y="457020"/>
                  </a:lnTo>
                  <a:lnTo>
                    <a:pt x="73025" y="457020"/>
                  </a:lnTo>
                  <a:lnTo>
                    <a:pt x="73025" y="380820"/>
                  </a:lnTo>
                  <a:close/>
                </a:path>
                <a:path w="127000" h="1524000">
                  <a:moveTo>
                    <a:pt x="73025" y="247470"/>
                  </a:moveTo>
                  <a:lnTo>
                    <a:pt x="53975" y="247470"/>
                  </a:lnTo>
                  <a:lnTo>
                    <a:pt x="53975" y="323670"/>
                  </a:lnTo>
                  <a:lnTo>
                    <a:pt x="73025" y="323670"/>
                  </a:lnTo>
                  <a:lnTo>
                    <a:pt x="73025" y="247470"/>
                  </a:lnTo>
                  <a:close/>
                </a:path>
                <a:path w="127000" h="1524000">
                  <a:moveTo>
                    <a:pt x="73025" y="114300"/>
                  </a:moveTo>
                  <a:lnTo>
                    <a:pt x="53975" y="114300"/>
                  </a:lnTo>
                  <a:lnTo>
                    <a:pt x="53975" y="190320"/>
                  </a:lnTo>
                  <a:lnTo>
                    <a:pt x="73025" y="190320"/>
                  </a:lnTo>
                  <a:lnTo>
                    <a:pt x="73025" y="114300"/>
                  </a:lnTo>
                  <a:close/>
                </a:path>
                <a:path w="127000" h="1524000">
                  <a:moveTo>
                    <a:pt x="63500" y="0"/>
                  </a:moveTo>
                  <a:lnTo>
                    <a:pt x="0" y="127000"/>
                  </a:lnTo>
                  <a:lnTo>
                    <a:pt x="53975" y="127000"/>
                  </a:lnTo>
                  <a:lnTo>
                    <a:pt x="53975" y="114300"/>
                  </a:lnTo>
                  <a:lnTo>
                    <a:pt x="120650" y="114300"/>
                  </a:lnTo>
                  <a:lnTo>
                    <a:pt x="63500" y="0"/>
                  </a:lnTo>
                  <a:close/>
                </a:path>
                <a:path w="127000" h="1524000">
                  <a:moveTo>
                    <a:pt x="120650" y="114300"/>
                  </a:moveTo>
                  <a:lnTo>
                    <a:pt x="73025" y="114300"/>
                  </a:lnTo>
                  <a:lnTo>
                    <a:pt x="73025" y="127000"/>
                  </a:lnTo>
                  <a:lnTo>
                    <a:pt x="127000" y="127000"/>
                  </a:lnTo>
                  <a:lnTo>
                    <a:pt x="120650" y="1143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9769730" y="4602661"/>
              <a:ext cx="471805" cy="1249045"/>
            </a:xfrm>
            <a:custGeom>
              <a:avLst/>
              <a:gdLst/>
              <a:ahLst/>
              <a:cxnLst/>
              <a:rect l="l" t="t" r="r" b="b"/>
              <a:pathLst>
                <a:path w="471804" h="1249045">
                  <a:moveTo>
                    <a:pt x="471427" y="0"/>
                  </a:moveTo>
                  <a:lnTo>
                    <a:pt x="0" y="0"/>
                  </a:lnTo>
                  <a:lnTo>
                    <a:pt x="0" y="1248732"/>
                  </a:lnTo>
                  <a:lnTo>
                    <a:pt x="471427" y="1248732"/>
                  </a:lnTo>
                  <a:lnTo>
                    <a:pt x="471427" y="0"/>
                  </a:lnTo>
                  <a:close/>
                </a:path>
              </a:pathLst>
            </a:custGeom>
            <a:solidFill>
              <a:srgbClr val="A03F77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9769730" y="4602661"/>
              <a:ext cx="471805" cy="1249045"/>
            </a:xfrm>
            <a:custGeom>
              <a:avLst/>
              <a:gdLst/>
              <a:ahLst/>
              <a:cxnLst/>
              <a:rect l="l" t="t" r="r" b="b"/>
              <a:pathLst>
                <a:path w="471804" h="1249045">
                  <a:moveTo>
                    <a:pt x="0" y="0"/>
                  </a:moveTo>
                  <a:lnTo>
                    <a:pt x="471427" y="0"/>
                  </a:lnTo>
                  <a:lnTo>
                    <a:pt x="471427" y="1248732"/>
                  </a:lnTo>
                  <a:lnTo>
                    <a:pt x="0" y="124873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A03F77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9936951" y="5851394"/>
              <a:ext cx="127000" cy="1264920"/>
            </a:xfrm>
            <a:custGeom>
              <a:avLst/>
              <a:gdLst/>
              <a:ahLst/>
              <a:cxnLst/>
              <a:rect l="l" t="t" r="r" b="b"/>
              <a:pathLst>
                <a:path w="127000" h="1264920">
                  <a:moveTo>
                    <a:pt x="73023" y="1188394"/>
                  </a:moveTo>
                  <a:lnTo>
                    <a:pt x="53973" y="1188394"/>
                  </a:lnTo>
                  <a:lnTo>
                    <a:pt x="53973" y="1264594"/>
                  </a:lnTo>
                  <a:lnTo>
                    <a:pt x="73023" y="1264594"/>
                  </a:lnTo>
                  <a:lnTo>
                    <a:pt x="73023" y="1188394"/>
                  </a:lnTo>
                  <a:close/>
                </a:path>
                <a:path w="127000" h="1264920">
                  <a:moveTo>
                    <a:pt x="73023" y="1055044"/>
                  </a:moveTo>
                  <a:lnTo>
                    <a:pt x="53973" y="1055044"/>
                  </a:lnTo>
                  <a:lnTo>
                    <a:pt x="53973" y="1131244"/>
                  </a:lnTo>
                  <a:lnTo>
                    <a:pt x="73023" y="1131244"/>
                  </a:lnTo>
                  <a:lnTo>
                    <a:pt x="73023" y="1055044"/>
                  </a:lnTo>
                  <a:close/>
                </a:path>
                <a:path w="127000" h="1264920">
                  <a:moveTo>
                    <a:pt x="73023" y="921694"/>
                  </a:moveTo>
                  <a:lnTo>
                    <a:pt x="53973" y="921694"/>
                  </a:lnTo>
                  <a:lnTo>
                    <a:pt x="53973" y="997894"/>
                  </a:lnTo>
                  <a:lnTo>
                    <a:pt x="73023" y="997894"/>
                  </a:lnTo>
                  <a:lnTo>
                    <a:pt x="73023" y="921694"/>
                  </a:lnTo>
                  <a:close/>
                </a:path>
                <a:path w="127000" h="1264920">
                  <a:moveTo>
                    <a:pt x="73023" y="788344"/>
                  </a:moveTo>
                  <a:lnTo>
                    <a:pt x="53973" y="788344"/>
                  </a:lnTo>
                  <a:lnTo>
                    <a:pt x="53973" y="864544"/>
                  </a:lnTo>
                  <a:lnTo>
                    <a:pt x="73023" y="864544"/>
                  </a:lnTo>
                  <a:lnTo>
                    <a:pt x="73023" y="788344"/>
                  </a:lnTo>
                  <a:close/>
                </a:path>
                <a:path w="127000" h="1264920">
                  <a:moveTo>
                    <a:pt x="73023" y="654994"/>
                  </a:moveTo>
                  <a:lnTo>
                    <a:pt x="53973" y="654994"/>
                  </a:lnTo>
                  <a:lnTo>
                    <a:pt x="53973" y="731194"/>
                  </a:lnTo>
                  <a:lnTo>
                    <a:pt x="73023" y="731194"/>
                  </a:lnTo>
                  <a:lnTo>
                    <a:pt x="73023" y="654994"/>
                  </a:lnTo>
                  <a:close/>
                </a:path>
                <a:path w="127000" h="1264920">
                  <a:moveTo>
                    <a:pt x="73023" y="521644"/>
                  </a:moveTo>
                  <a:lnTo>
                    <a:pt x="53973" y="521644"/>
                  </a:lnTo>
                  <a:lnTo>
                    <a:pt x="53973" y="597844"/>
                  </a:lnTo>
                  <a:lnTo>
                    <a:pt x="73023" y="597844"/>
                  </a:lnTo>
                  <a:lnTo>
                    <a:pt x="73023" y="521644"/>
                  </a:lnTo>
                  <a:close/>
                </a:path>
                <a:path w="127000" h="1264920">
                  <a:moveTo>
                    <a:pt x="73023" y="388294"/>
                  </a:moveTo>
                  <a:lnTo>
                    <a:pt x="53973" y="388294"/>
                  </a:lnTo>
                  <a:lnTo>
                    <a:pt x="53973" y="464494"/>
                  </a:lnTo>
                  <a:lnTo>
                    <a:pt x="73023" y="464494"/>
                  </a:lnTo>
                  <a:lnTo>
                    <a:pt x="73023" y="388294"/>
                  </a:lnTo>
                  <a:close/>
                </a:path>
                <a:path w="127000" h="1264920">
                  <a:moveTo>
                    <a:pt x="73025" y="254944"/>
                  </a:moveTo>
                  <a:lnTo>
                    <a:pt x="53975" y="254944"/>
                  </a:lnTo>
                  <a:lnTo>
                    <a:pt x="53975" y="331144"/>
                  </a:lnTo>
                  <a:lnTo>
                    <a:pt x="73025" y="331144"/>
                  </a:lnTo>
                  <a:lnTo>
                    <a:pt x="73025" y="254944"/>
                  </a:lnTo>
                  <a:close/>
                </a:path>
                <a:path w="127000" h="1264920">
                  <a:moveTo>
                    <a:pt x="73025" y="121594"/>
                  </a:moveTo>
                  <a:lnTo>
                    <a:pt x="53975" y="121594"/>
                  </a:lnTo>
                  <a:lnTo>
                    <a:pt x="53975" y="197794"/>
                  </a:lnTo>
                  <a:lnTo>
                    <a:pt x="73025" y="197794"/>
                  </a:lnTo>
                  <a:lnTo>
                    <a:pt x="73025" y="121594"/>
                  </a:lnTo>
                  <a:close/>
                </a:path>
                <a:path w="127000" h="1264920">
                  <a:moveTo>
                    <a:pt x="63500" y="0"/>
                  </a:moveTo>
                  <a:lnTo>
                    <a:pt x="0" y="127000"/>
                  </a:lnTo>
                  <a:lnTo>
                    <a:pt x="53975" y="127000"/>
                  </a:lnTo>
                  <a:lnTo>
                    <a:pt x="53975" y="121594"/>
                  </a:lnTo>
                  <a:lnTo>
                    <a:pt x="124297" y="121594"/>
                  </a:lnTo>
                  <a:lnTo>
                    <a:pt x="63500" y="0"/>
                  </a:lnTo>
                  <a:close/>
                </a:path>
                <a:path w="127000" h="1264920">
                  <a:moveTo>
                    <a:pt x="124297" y="121594"/>
                  </a:moveTo>
                  <a:lnTo>
                    <a:pt x="73025" y="121594"/>
                  </a:lnTo>
                  <a:lnTo>
                    <a:pt x="73025" y="127000"/>
                  </a:lnTo>
                  <a:lnTo>
                    <a:pt x="127000" y="127000"/>
                  </a:lnTo>
                  <a:lnTo>
                    <a:pt x="124297" y="1215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10367348" y="4385436"/>
              <a:ext cx="471805" cy="1683385"/>
            </a:xfrm>
            <a:custGeom>
              <a:avLst/>
              <a:gdLst/>
              <a:ahLst/>
              <a:cxnLst/>
              <a:rect l="l" t="t" r="r" b="b"/>
              <a:pathLst>
                <a:path w="471804" h="1683385">
                  <a:moveTo>
                    <a:pt x="471426" y="0"/>
                  </a:moveTo>
                  <a:lnTo>
                    <a:pt x="0" y="0"/>
                  </a:lnTo>
                  <a:lnTo>
                    <a:pt x="0" y="1683180"/>
                  </a:lnTo>
                  <a:lnTo>
                    <a:pt x="471426" y="1683180"/>
                  </a:lnTo>
                  <a:lnTo>
                    <a:pt x="471426" y="0"/>
                  </a:lnTo>
                  <a:close/>
                </a:path>
              </a:pathLst>
            </a:custGeom>
            <a:solidFill>
              <a:srgbClr val="A03F77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10367348" y="4385436"/>
              <a:ext cx="471805" cy="1683385"/>
            </a:xfrm>
            <a:custGeom>
              <a:avLst/>
              <a:gdLst/>
              <a:ahLst/>
              <a:cxnLst/>
              <a:rect l="l" t="t" r="r" b="b"/>
              <a:pathLst>
                <a:path w="471804" h="1683385">
                  <a:moveTo>
                    <a:pt x="0" y="0"/>
                  </a:moveTo>
                  <a:lnTo>
                    <a:pt x="471427" y="0"/>
                  </a:lnTo>
                  <a:lnTo>
                    <a:pt x="471427" y="1683181"/>
                  </a:lnTo>
                  <a:lnTo>
                    <a:pt x="0" y="168318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A03F77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10535787" y="6068617"/>
              <a:ext cx="127000" cy="1052195"/>
            </a:xfrm>
            <a:custGeom>
              <a:avLst/>
              <a:gdLst/>
              <a:ahLst/>
              <a:cxnLst/>
              <a:rect l="l" t="t" r="r" b="b"/>
              <a:pathLst>
                <a:path w="127000" h="1052195">
                  <a:moveTo>
                    <a:pt x="73023" y="975720"/>
                  </a:moveTo>
                  <a:lnTo>
                    <a:pt x="53973" y="975720"/>
                  </a:lnTo>
                  <a:lnTo>
                    <a:pt x="53973" y="1051920"/>
                  </a:lnTo>
                  <a:lnTo>
                    <a:pt x="73023" y="1051920"/>
                  </a:lnTo>
                  <a:lnTo>
                    <a:pt x="73023" y="975720"/>
                  </a:lnTo>
                  <a:close/>
                </a:path>
                <a:path w="127000" h="1052195">
                  <a:moveTo>
                    <a:pt x="73023" y="842370"/>
                  </a:moveTo>
                  <a:lnTo>
                    <a:pt x="53973" y="842370"/>
                  </a:lnTo>
                  <a:lnTo>
                    <a:pt x="53973" y="918570"/>
                  </a:lnTo>
                  <a:lnTo>
                    <a:pt x="73023" y="918570"/>
                  </a:lnTo>
                  <a:lnTo>
                    <a:pt x="73023" y="842370"/>
                  </a:lnTo>
                  <a:close/>
                </a:path>
                <a:path w="127000" h="1052195">
                  <a:moveTo>
                    <a:pt x="73023" y="709020"/>
                  </a:moveTo>
                  <a:lnTo>
                    <a:pt x="53973" y="709020"/>
                  </a:lnTo>
                  <a:lnTo>
                    <a:pt x="53973" y="785220"/>
                  </a:lnTo>
                  <a:lnTo>
                    <a:pt x="73023" y="785220"/>
                  </a:lnTo>
                  <a:lnTo>
                    <a:pt x="73023" y="709020"/>
                  </a:lnTo>
                  <a:close/>
                </a:path>
                <a:path w="127000" h="1052195">
                  <a:moveTo>
                    <a:pt x="73023" y="575670"/>
                  </a:moveTo>
                  <a:lnTo>
                    <a:pt x="53973" y="575670"/>
                  </a:lnTo>
                  <a:lnTo>
                    <a:pt x="53973" y="651870"/>
                  </a:lnTo>
                  <a:lnTo>
                    <a:pt x="73023" y="651870"/>
                  </a:lnTo>
                  <a:lnTo>
                    <a:pt x="73023" y="575670"/>
                  </a:lnTo>
                  <a:close/>
                </a:path>
                <a:path w="127000" h="1052195">
                  <a:moveTo>
                    <a:pt x="73023" y="442320"/>
                  </a:moveTo>
                  <a:lnTo>
                    <a:pt x="53973" y="442320"/>
                  </a:lnTo>
                  <a:lnTo>
                    <a:pt x="53973" y="518520"/>
                  </a:lnTo>
                  <a:lnTo>
                    <a:pt x="73023" y="518520"/>
                  </a:lnTo>
                  <a:lnTo>
                    <a:pt x="73023" y="442320"/>
                  </a:lnTo>
                  <a:close/>
                </a:path>
                <a:path w="127000" h="1052195">
                  <a:moveTo>
                    <a:pt x="73023" y="308970"/>
                  </a:moveTo>
                  <a:lnTo>
                    <a:pt x="53973" y="308970"/>
                  </a:lnTo>
                  <a:lnTo>
                    <a:pt x="53973" y="385170"/>
                  </a:lnTo>
                  <a:lnTo>
                    <a:pt x="73023" y="385170"/>
                  </a:lnTo>
                  <a:lnTo>
                    <a:pt x="73023" y="308970"/>
                  </a:lnTo>
                  <a:close/>
                </a:path>
                <a:path w="127000" h="1052195">
                  <a:moveTo>
                    <a:pt x="73025" y="175620"/>
                  </a:moveTo>
                  <a:lnTo>
                    <a:pt x="53975" y="175620"/>
                  </a:lnTo>
                  <a:lnTo>
                    <a:pt x="53975" y="251820"/>
                  </a:lnTo>
                  <a:lnTo>
                    <a:pt x="73025" y="251820"/>
                  </a:lnTo>
                  <a:lnTo>
                    <a:pt x="73025" y="175620"/>
                  </a:lnTo>
                  <a:close/>
                </a:path>
                <a:path w="127000" h="1052195">
                  <a:moveTo>
                    <a:pt x="63500" y="0"/>
                  </a:moveTo>
                  <a:lnTo>
                    <a:pt x="0" y="127000"/>
                  </a:lnTo>
                  <a:lnTo>
                    <a:pt x="127000" y="127000"/>
                  </a:lnTo>
                  <a:lnTo>
                    <a:pt x="122735" y="118470"/>
                  </a:lnTo>
                  <a:lnTo>
                    <a:pt x="53975" y="118470"/>
                  </a:lnTo>
                  <a:lnTo>
                    <a:pt x="53975" y="114300"/>
                  </a:lnTo>
                  <a:lnTo>
                    <a:pt x="120650" y="114300"/>
                  </a:lnTo>
                  <a:lnTo>
                    <a:pt x="63500" y="0"/>
                  </a:lnTo>
                  <a:close/>
                </a:path>
                <a:path w="127000" h="1052195">
                  <a:moveTo>
                    <a:pt x="73025" y="114300"/>
                  </a:moveTo>
                  <a:lnTo>
                    <a:pt x="53975" y="114300"/>
                  </a:lnTo>
                  <a:lnTo>
                    <a:pt x="53975" y="118470"/>
                  </a:lnTo>
                  <a:lnTo>
                    <a:pt x="73025" y="118470"/>
                  </a:lnTo>
                  <a:lnTo>
                    <a:pt x="73025" y="114300"/>
                  </a:lnTo>
                  <a:close/>
                </a:path>
                <a:path w="127000" h="1052195">
                  <a:moveTo>
                    <a:pt x="120650" y="114300"/>
                  </a:moveTo>
                  <a:lnTo>
                    <a:pt x="73025" y="114300"/>
                  </a:lnTo>
                  <a:lnTo>
                    <a:pt x="73025" y="118470"/>
                  </a:lnTo>
                  <a:lnTo>
                    <a:pt x="122735" y="118470"/>
                  </a:lnTo>
                  <a:lnTo>
                    <a:pt x="120650" y="1143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pic>
        <p:nvPicPr>
          <p:cNvPr id="37" name="object 3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80480" y="3354754"/>
            <a:ext cx="860961" cy="272987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4152583" y="4525472"/>
            <a:ext cx="137160" cy="436457"/>
            <a:chOff x="6228874" y="6788208"/>
            <a:chExt cx="205740" cy="654685"/>
          </a:xfrm>
        </p:grpSpPr>
        <p:sp>
          <p:nvSpPr>
            <p:cNvPr id="39" name="object 39"/>
            <p:cNvSpPr/>
            <p:nvPr/>
          </p:nvSpPr>
          <p:spPr>
            <a:xfrm>
              <a:off x="6241574" y="6800908"/>
              <a:ext cx="180340" cy="629285"/>
            </a:xfrm>
            <a:custGeom>
              <a:avLst/>
              <a:gdLst/>
              <a:ahLst/>
              <a:cxnLst/>
              <a:rect l="l" t="t" r="r" b="b"/>
              <a:pathLst>
                <a:path w="180339" h="629284">
                  <a:moveTo>
                    <a:pt x="179771" y="0"/>
                  </a:moveTo>
                  <a:lnTo>
                    <a:pt x="0" y="0"/>
                  </a:lnTo>
                  <a:lnTo>
                    <a:pt x="0" y="629202"/>
                  </a:lnTo>
                  <a:lnTo>
                    <a:pt x="179771" y="629202"/>
                  </a:lnTo>
                  <a:lnTo>
                    <a:pt x="179771" y="0"/>
                  </a:lnTo>
                  <a:close/>
                </a:path>
              </a:pathLst>
            </a:custGeom>
            <a:solidFill>
              <a:srgbClr val="EE6A00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6241574" y="6800908"/>
              <a:ext cx="180340" cy="629285"/>
            </a:xfrm>
            <a:custGeom>
              <a:avLst/>
              <a:gdLst/>
              <a:ahLst/>
              <a:cxnLst/>
              <a:rect l="l" t="t" r="r" b="b"/>
              <a:pathLst>
                <a:path w="180339" h="629284">
                  <a:moveTo>
                    <a:pt x="0" y="0"/>
                  </a:moveTo>
                  <a:lnTo>
                    <a:pt x="179771" y="0"/>
                  </a:lnTo>
                  <a:lnTo>
                    <a:pt x="179771" y="629203"/>
                  </a:lnTo>
                  <a:lnTo>
                    <a:pt x="0" y="62920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EE6A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626660" y="4768088"/>
            <a:ext cx="10515600" cy="1830715"/>
          </a:xfrm>
          <a:prstGeom prst="rect">
            <a:avLst/>
          </a:prstGeom>
        </p:spPr>
        <p:txBody>
          <a:bodyPr vert="horz" wrap="square" lIns="0" tIns="22437" rIns="0" bIns="0" rtlCol="0">
            <a:spAutoFit/>
          </a:bodyPr>
          <a:lstStyle/>
          <a:p>
            <a:pPr marL="1154064">
              <a:spcBef>
                <a:spcPts val="177"/>
              </a:spcBef>
            </a:pPr>
            <a:r>
              <a:rPr sz="1333" spc="-17" dirty="0">
                <a:latin typeface="Trebuchet MS"/>
                <a:cs typeface="Trebuchet MS"/>
              </a:rPr>
              <a:t>Time</a:t>
            </a:r>
            <a:r>
              <a:rPr sz="1333" spc="-13" dirty="0">
                <a:latin typeface="Trebuchet MS"/>
                <a:cs typeface="Trebuchet MS"/>
              </a:rPr>
              <a:t> </a:t>
            </a:r>
            <a:r>
              <a:rPr sz="1333" spc="-10" dirty="0">
                <a:latin typeface="Trebuchet MS"/>
                <a:cs typeface="Trebuchet MS"/>
              </a:rPr>
              <a:t>Representation</a:t>
            </a:r>
            <a:endParaRPr sz="1333">
              <a:latin typeface="Trebuchet MS"/>
              <a:cs typeface="Trebuchet MS"/>
            </a:endParaRPr>
          </a:p>
          <a:p>
            <a:pPr marL="3380062" marR="6280887" indent="-364932">
              <a:lnSpc>
                <a:spcPts val="1473"/>
              </a:lnSpc>
              <a:spcBef>
                <a:spcPts val="267"/>
              </a:spcBef>
            </a:pPr>
            <a:r>
              <a:rPr sz="1333" dirty="0">
                <a:latin typeface="Trebuchet MS"/>
                <a:cs typeface="Trebuchet MS"/>
              </a:rPr>
              <a:t>F</a:t>
            </a:r>
            <a:r>
              <a:rPr sz="1333" spc="-3" dirty="0">
                <a:latin typeface="Trebuchet MS"/>
                <a:cs typeface="Trebuchet MS"/>
              </a:rPr>
              <a:t>ull</a:t>
            </a:r>
            <a:r>
              <a:rPr sz="1333" dirty="0">
                <a:latin typeface="Trebuchet MS"/>
                <a:cs typeface="Trebuchet MS"/>
              </a:rPr>
              <a:t>y-</a:t>
            </a:r>
            <a:r>
              <a:rPr sz="1333" spc="-3" dirty="0">
                <a:latin typeface="Trebuchet MS"/>
                <a:cs typeface="Trebuchet MS"/>
              </a:rPr>
              <a:t>c</a:t>
            </a:r>
            <a:r>
              <a:rPr sz="1333" dirty="0">
                <a:latin typeface="Trebuchet MS"/>
                <a:cs typeface="Trebuchet MS"/>
              </a:rPr>
              <a:t>o</a:t>
            </a:r>
            <a:r>
              <a:rPr sz="1333" spc="-7" dirty="0">
                <a:latin typeface="Trebuchet MS"/>
                <a:cs typeface="Trebuchet MS"/>
              </a:rPr>
              <a:t>nn</a:t>
            </a:r>
            <a:r>
              <a:rPr sz="1333" spc="-3" dirty="0">
                <a:latin typeface="Trebuchet MS"/>
                <a:cs typeface="Trebuchet MS"/>
              </a:rPr>
              <a:t>ec</a:t>
            </a:r>
            <a:r>
              <a:rPr sz="1333" spc="-7" dirty="0">
                <a:latin typeface="Trebuchet MS"/>
                <a:cs typeface="Trebuchet MS"/>
              </a:rPr>
              <a:t>t</a:t>
            </a:r>
            <a:r>
              <a:rPr sz="1333" spc="-3" dirty="0">
                <a:latin typeface="Trebuchet MS"/>
                <a:cs typeface="Trebuchet MS"/>
              </a:rPr>
              <a:t>ed  Layers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30"/>
              </a:spcBef>
            </a:pPr>
            <a:endParaRPr sz="1500">
              <a:latin typeface="Trebuchet MS"/>
              <a:cs typeface="Trebuchet MS"/>
            </a:endParaRPr>
          </a:p>
          <a:p>
            <a:pPr marL="8467"/>
            <a:r>
              <a:rPr sz="1533" spc="7" dirty="0">
                <a:latin typeface="Trebuchet MS"/>
                <a:cs typeface="Trebuchet MS"/>
              </a:rPr>
              <a:t>Time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representation: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sinusoidal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positional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embeddings</a:t>
            </a:r>
            <a:r>
              <a:rPr sz="1533" spc="23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or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random</a:t>
            </a:r>
            <a:r>
              <a:rPr sz="1533" spc="2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Fourier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features.</a:t>
            </a:r>
            <a:endParaRPr sz="1533">
              <a:latin typeface="Trebuchet MS"/>
              <a:cs typeface="Trebuchet MS"/>
            </a:endParaRPr>
          </a:p>
          <a:p>
            <a:pPr>
              <a:spcBef>
                <a:spcPts val="13"/>
              </a:spcBef>
            </a:pPr>
            <a:endParaRPr>
              <a:latin typeface="Trebuchet MS"/>
              <a:cs typeface="Trebuchet MS"/>
            </a:endParaRPr>
          </a:p>
          <a:p>
            <a:pPr marL="8467" marR="3387">
              <a:lnSpc>
                <a:spcPts val="1667"/>
              </a:lnSpc>
            </a:pPr>
            <a:r>
              <a:rPr sz="1533" spc="7" dirty="0">
                <a:latin typeface="Trebuchet MS"/>
                <a:cs typeface="Trebuchet MS"/>
              </a:rPr>
              <a:t>Time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features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are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fed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to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the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residual</a:t>
            </a:r>
            <a:r>
              <a:rPr sz="1533" spc="1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blocks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using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either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simple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spatial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addition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or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using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adaptive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group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normalization </a:t>
            </a:r>
            <a:r>
              <a:rPr sz="1533" spc="-45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layers.</a:t>
            </a:r>
            <a:r>
              <a:rPr sz="1533" spc="1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(see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Dharivwal</a:t>
            </a:r>
            <a:r>
              <a:rPr sz="1533" u="sng" spc="10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533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and</a:t>
            </a:r>
            <a:r>
              <a:rPr sz="1533" u="sng" spc="1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533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Nichol</a:t>
            </a:r>
            <a:r>
              <a:rPr sz="1533" u="sng" spc="10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533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NeurIPS</a:t>
            </a:r>
            <a:r>
              <a:rPr sz="1533" u="sng" spc="1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533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2021</a:t>
            </a:r>
            <a:r>
              <a:rPr sz="1533" spc="7" dirty="0">
                <a:latin typeface="Trebuchet MS"/>
                <a:cs typeface="Trebuchet MS"/>
              </a:rPr>
              <a:t>)</a:t>
            </a:r>
            <a:endParaRPr sz="1533">
              <a:latin typeface="Trebuchet MS"/>
              <a:cs typeface="Trebuchet MS"/>
            </a:endParaRPr>
          </a:p>
        </p:txBody>
      </p:sp>
      <p:pic>
        <p:nvPicPr>
          <p:cNvPr id="42" name="object 4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13801" y="2863248"/>
            <a:ext cx="1114708" cy="1114709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232358" y="2863248"/>
            <a:ext cx="1114709" cy="1114709"/>
          </a:xfrm>
          <a:prstGeom prst="rect">
            <a:avLst/>
          </a:prstGeom>
        </p:spPr>
      </p:pic>
      <p:graphicFrame>
        <p:nvGraphicFramePr>
          <p:cNvPr id="44" name="object 44"/>
          <p:cNvGraphicFramePr>
            <a:graphicFrameLocks noGrp="1"/>
          </p:cNvGraphicFramePr>
          <p:nvPr/>
        </p:nvGraphicFramePr>
        <p:xfrm>
          <a:off x="2161317" y="4507386"/>
          <a:ext cx="758612" cy="15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7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2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71C5"/>
                      </a:solidFill>
                      <a:prstDash val="solid"/>
                    </a:lnL>
                    <a:lnR w="28575">
                      <a:solidFill>
                        <a:srgbClr val="0071C5"/>
                      </a:solidFill>
                      <a:prstDash val="solid"/>
                    </a:lnR>
                    <a:lnT w="28575">
                      <a:solidFill>
                        <a:srgbClr val="0071C5"/>
                      </a:solidFill>
                      <a:prstDash val="solid"/>
                    </a:lnT>
                    <a:lnB w="28575">
                      <a:solidFill>
                        <a:srgbClr val="0071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71C5"/>
                      </a:solidFill>
                      <a:prstDash val="solid"/>
                    </a:lnL>
                    <a:lnR w="28575">
                      <a:solidFill>
                        <a:srgbClr val="0071C5"/>
                      </a:solidFill>
                      <a:prstDash val="solid"/>
                    </a:lnR>
                    <a:lnT w="28575">
                      <a:solidFill>
                        <a:srgbClr val="0071C5"/>
                      </a:solidFill>
                      <a:prstDash val="solid"/>
                    </a:lnT>
                    <a:lnB w="28575">
                      <a:solidFill>
                        <a:srgbClr val="0071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71C5"/>
                      </a:solidFill>
                      <a:prstDash val="solid"/>
                    </a:lnL>
                    <a:lnR w="28575">
                      <a:solidFill>
                        <a:srgbClr val="0071C5"/>
                      </a:solidFill>
                      <a:prstDash val="solid"/>
                    </a:lnR>
                    <a:lnT w="28575">
                      <a:solidFill>
                        <a:srgbClr val="0071C5"/>
                      </a:solidFill>
                      <a:prstDash val="solid"/>
                    </a:lnT>
                    <a:lnB w="28575">
                      <a:solidFill>
                        <a:srgbClr val="0071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71C5"/>
                      </a:solidFill>
                      <a:prstDash val="solid"/>
                    </a:lnL>
                    <a:lnR w="28575">
                      <a:solidFill>
                        <a:srgbClr val="0071C5"/>
                      </a:solidFill>
                      <a:prstDash val="solid"/>
                    </a:lnR>
                    <a:lnT w="28575">
                      <a:solidFill>
                        <a:srgbClr val="0071C5"/>
                      </a:solidFill>
                      <a:prstDash val="solid"/>
                    </a:lnT>
                    <a:lnB w="28575">
                      <a:solidFill>
                        <a:srgbClr val="0071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71C5"/>
                      </a:solidFill>
                      <a:prstDash val="solid"/>
                    </a:lnL>
                    <a:lnR w="28575">
                      <a:solidFill>
                        <a:srgbClr val="0071C5"/>
                      </a:solidFill>
                      <a:prstDash val="solid"/>
                    </a:lnR>
                    <a:lnT w="28575">
                      <a:solidFill>
                        <a:srgbClr val="0071C5"/>
                      </a:solidFill>
                      <a:prstDash val="solid"/>
                    </a:lnT>
                    <a:lnB w="28575">
                      <a:solidFill>
                        <a:srgbClr val="0071C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6" name="object 46"/>
          <p:cNvSpPr txBox="1"/>
          <p:nvPr/>
        </p:nvSpPr>
        <p:spPr>
          <a:xfrm>
            <a:off x="11059947" y="6532647"/>
            <a:ext cx="154517" cy="125248"/>
          </a:xfrm>
          <a:prstGeom prst="rect">
            <a:avLst/>
          </a:prstGeom>
        </p:spPr>
        <p:txBody>
          <a:bodyPr vert="horz" wrap="square" lIns="0" tIns="2117" rIns="0" bIns="0" rtlCol="0">
            <a:spAutoFit/>
          </a:bodyPr>
          <a:lstStyle/>
          <a:p>
            <a:pPr marL="25401">
              <a:spcBef>
                <a:spcPts val="17"/>
              </a:spcBef>
            </a:pPr>
            <a:r>
              <a:rPr sz="800" dirty="0">
                <a:solidFill>
                  <a:srgbClr val="8C8C8C"/>
                </a:solidFill>
                <a:latin typeface="Trebuchet MS"/>
                <a:cs typeface="Trebuchet MS"/>
              </a:rPr>
              <a:t>28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47" name="Date Placeholder 46">
            <a:extLst>
              <a:ext uri="{FF2B5EF4-FFF2-40B4-BE49-F238E27FC236}">
                <a16:creationId xmlns:a16="http://schemas.microsoft.com/office/drawing/2014/main" id="{6B316F48-F11A-A793-EA76-0113FE657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3FB96-0C53-451A-92D5-2451FF6C249A}" type="datetime1">
              <a:rPr lang="en-US" smtClean="0"/>
              <a:t>11/12/2025</a:t>
            </a:fld>
            <a:endParaRPr lang="en-US"/>
          </a:p>
        </p:txBody>
      </p:sp>
      <p:sp>
        <p:nvSpPr>
          <p:cNvPr id="48" name="Footer Placeholder 47">
            <a:extLst>
              <a:ext uri="{FF2B5EF4-FFF2-40B4-BE49-F238E27FC236}">
                <a16:creationId xmlns:a16="http://schemas.microsoft.com/office/drawing/2014/main" id="{A4B4DC07-35E6-2E3A-F76B-6A71C1084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5E4EF162-7F38-909D-2854-4BF51858F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9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marL="0" indent="0">
              <a:buNone/>
            </a:pPr>
            <a:r>
              <a:rPr lang="en-GB"/>
              <a:t>Shapes: h (H x W x D), t</a:t>
            </a:r>
            <a:r>
              <a:rPr lang="en-GB" baseline="-25000"/>
              <a:t>emb</a:t>
            </a:r>
            <a:r>
              <a:rPr lang="en-GB"/>
              <a:t> (1 x 1 x D)</a:t>
            </a:r>
            <a:endParaRPr/>
          </a:p>
        </p:txBody>
      </p:sp>
      <p:sp>
        <p:nvSpPr>
          <p:cNvPr id="843" name="Google Shape;843;p9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-GB"/>
              <a:pPr/>
              <a:t>16</a:t>
            </a:fld>
            <a:endParaRPr/>
          </a:p>
        </p:txBody>
      </p:sp>
      <p:sp>
        <p:nvSpPr>
          <p:cNvPr id="841" name="Google Shape;841;p9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60933" rIns="121900" bIns="60933" rtlCol="0" anchor="b" anchorCtr="0">
            <a:noAutofit/>
          </a:bodyPr>
          <a:lstStyle/>
          <a:p>
            <a:r>
              <a:rPr lang="en-GB"/>
              <a:t>UNet - Conditioning</a:t>
            </a:r>
            <a:endParaRPr/>
          </a:p>
        </p:txBody>
      </p:sp>
      <p:sp>
        <p:nvSpPr>
          <p:cNvPr id="845" name="Google Shape;845;p99"/>
          <p:cNvSpPr txBox="1">
            <a:spLocks noGrp="1"/>
          </p:cNvSpPr>
          <p:nvPr>
            <p:ph type="body" idx="4294967295"/>
          </p:nvPr>
        </p:nvSpPr>
        <p:spPr>
          <a:xfrm>
            <a:off x="537368" y="2269478"/>
            <a:ext cx="11117263" cy="841375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marL="0" indent="0">
              <a:buNone/>
            </a:pPr>
            <a:r>
              <a:rPr lang="en-GB" dirty="0"/>
              <a:t>Method 1: Simple addition</a:t>
            </a:r>
            <a:endParaRPr dirty="0"/>
          </a:p>
        </p:txBody>
      </p:sp>
      <p:sp>
        <p:nvSpPr>
          <p:cNvPr id="846" name="Google Shape;846;p99"/>
          <p:cNvSpPr txBox="1">
            <a:spLocks noGrp="1"/>
          </p:cNvSpPr>
          <p:nvPr>
            <p:ph type="body" idx="4294967295"/>
          </p:nvPr>
        </p:nvSpPr>
        <p:spPr>
          <a:xfrm>
            <a:off x="0" y="3679825"/>
            <a:ext cx="11117263" cy="841375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marL="0" indent="0">
              <a:buNone/>
            </a:pPr>
            <a:r>
              <a:rPr lang="en-GB" dirty="0"/>
              <a:t>Method 2: Modulation parameters</a:t>
            </a:r>
            <a:endParaRPr dirty="0"/>
          </a:p>
        </p:txBody>
      </p:sp>
      <p:pic>
        <p:nvPicPr>
          <p:cNvPr id="844" name="Google Shape;84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800" y="3154944"/>
            <a:ext cx="2786267" cy="4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633" y="4812434"/>
            <a:ext cx="11118000" cy="4987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449C85-ECBE-E209-BA43-B5FC73CF91D5}"/>
              </a:ext>
            </a:extLst>
          </p:cNvPr>
          <p:cNvSpPr txBox="1"/>
          <p:nvPr/>
        </p:nvSpPr>
        <p:spPr>
          <a:xfrm>
            <a:off x="609599" y="5638800"/>
            <a:ext cx="10507663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Group normalization is particularly helpful when dealing with small or variable batches. It works by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dividing the channels in a layer into groups and normalizing the resources separately in each group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.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26E6D9-45A6-57F0-DF2D-138BD7DAA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1C665-8A38-40D9-83F8-0896B1452A04}" type="datetime1">
              <a:rPr lang="en-US" smtClean="0"/>
              <a:t>11/12/2025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AB978B-AD76-D01D-D56D-3B55DDC2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150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6400" y="215331"/>
            <a:ext cx="10033000" cy="940941"/>
          </a:xfrm>
          <a:prstGeom prst="rect">
            <a:avLst/>
          </a:prstGeom>
        </p:spPr>
        <p:txBody>
          <a:bodyPr vert="horz" wrap="square" lIns="0" tIns="65701" rIns="0" bIns="0" rtlCol="0" anchor="ctr">
            <a:spAutoFit/>
          </a:bodyPr>
          <a:lstStyle/>
          <a:p>
            <a:pPr marL="1693">
              <a:spcBef>
                <a:spcPts val="67"/>
              </a:spcBef>
            </a:pPr>
            <a:r>
              <a:rPr spc="-13" dirty="0"/>
              <a:t>Diffusion</a:t>
            </a:r>
            <a:r>
              <a:rPr lang="en-US" spc="-13" dirty="0"/>
              <a:t> </a:t>
            </a:r>
            <a:r>
              <a:rPr spc="-13" dirty="0"/>
              <a:t>Parameters</a:t>
            </a:r>
          </a:p>
          <a:p>
            <a:pPr marL="1693">
              <a:spcBef>
                <a:spcPts val="60"/>
              </a:spcBef>
            </a:pPr>
            <a:r>
              <a:rPr sz="2000" spc="-3" dirty="0">
                <a:solidFill>
                  <a:srgbClr val="890C58"/>
                </a:solidFill>
              </a:rPr>
              <a:t>Noise</a:t>
            </a:r>
            <a:r>
              <a:rPr sz="2000" spc="-27" dirty="0">
                <a:solidFill>
                  <a:srgbClr val="890C58"/>
                </a:solidFill>
              </a:rPr>
              <a:t> </a:t>
            </a:r>
            <a:r>
              <a:rPr sz="2000" spc="-3" dirty="0">
                <a:solidFill>
                  <a:srgbClr val="890C58"/>
                </a:solidFill>
              </a:rPr>
              <a:t>Schedule</a:t>
            </a:r>
            <a:endParaRPr sz="2000" dirty="0"/>
          </a:p>
        </p:txBody>
      </p:sp>
      <p:sp>
        <p:nvSpPr>
          <p:cNvPr id="3" name="object 3"/>
          <p:cNvSpPr txBox="1"/>
          <p:nvPr/>
        </p:nvSpPr>
        <p:spPr>
          <a:xfrm>
            <a:off x="626660" y="4348480"/>
            <a:ext cx="10814473" cy="2126887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  <a:tabLst>
                <a:tab pos="913599" algn="l"/>
                <a:tab pos="1590543" algn="l"/>
              </a:tabLst>
            </a:pPr>
            <a:r>
              <a:rPr sz="1533" spc="7" dirty="0">
                <a:latin typeface="Trebuchet MS"/>
                <a:cs typeface="Trebuchet MS"/>
              </a:rPr>
              <a:t>Above,	and	control</a:t>
            </a:r>
            <a:r>
              <a:rPr sz="1533" spc="10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the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variance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of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the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forward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diffusion</a:t>
            </a:r>
            <a:r>
              <a:rPr sz="1533" spc="2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and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reverse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denoising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processes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respectively.</a:t>
            </a:r>
            <a:endParaRPr sz="1533" dirty="0">
              <a:latin typeface="Trebuchet MS"/>
              <a:cs typeface="Trebuchet MS"/>
            </a:endParaRPr>
          </a:p>
          <a:p>
            <a:pPr>
              <a:spcBef>
                <a:spcPts val="3"/>
              </a:spcBef>
            </a:pPr>
            <a:endParaRPr sz="1567" dirty="0">
              <a:latin typeface="Trebuchet MS"/>
              <a:cs typeface="Trebuchet MS"/>
            </a:endParaRPr>
          </a:p>
          <a:p>
            <a:pPr marL="8467">
              <a:tabLst>
                <a:tab pos="3290735" algn="l"/>
                <a:tab pos="4099342" algn="l"/>
                <a:tab pos="5588279" algn="l"/>
              </a:tabLst>
            </a:pPr>
            <a:r>
              <a:rPr sz="1533" spc="7" dirty="0">
                <a:latin typeface="Trebuchet MS"/>
                <a:cs typeface="Trebuchet MS"/>
              </a:rPr>
              <a:t>Often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dirty="0">
                <a:latin typeface="Trebuchet MS"/>
                <a:cs typeface="Trebuchet MS"/>
              </a:rPr>
              <a:t>a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linear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schedule</a:t>
            </a:r>
            <a:r>
              <a:rPr sz="1533" spc="23" dirty="0">
                <a:latin typeface="Trebuchet MS"/>
                <a:cs typeface="Trebuchet MS"/>
              </a:rPr>
              <a:t> </a:t>
            </a:r>
            <a:r>
              <a:rPr sz="1533" dirty="0">
                <a:latin typeface="Trebuchet MS"/>
                <a:cs typeface="Trebuchet MS"/>
              </a:rPr>
              <a:t>is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used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for	</a:t>
            </a:r>
            <a:r>
              <a:rPr sz="1533" dirty="0">
                <a:latin typeface="Trebuchet MS"/>
                <a:cs typeface="Trebuchet MS"/>
              </a:rPr>
              <a:t>,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and	</a:t>
            </a:r>
            <a:r>
              <a:rPr sz="1533" dirty="0">
                <a:latin typeface="Trebuchet MS"/>
                <a:cs typeface="Trebuchet MS"/>
              </a:rPr>
              <a:t>is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set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equal </a:t>
            </a:r>
            <a:r>
              <a:rPr sz="1533" spc="3" dirty="0">
                <a:latin typeface="Trebuchet MS"/>
                <a:cs typeface="Trebuchet MS"/>
              </a:rPr>
              <a:t>to	</a:t>
            </a:r>
            <a:r>
              <a:rPr sz="1533" dirty="0">
                <a:latin typeface="Trebuchet MS"/>
                <a:cs typeface="Trebuchet MS"/>
              </a:rPr>
              <a:t>.</a:t>
            </a:r>
          </a:p>
          <a:p>
            <a:pPr>
              <a:spcBef>
                <a:spcPts val="10"/>
              </a:spcBef>
            </a:pPr>
            <a:endParaRPr sz="1733" dirty="0">
              <a:latin typeface="Trebuchet MS"/>
              <a:cs typeface="Trebuchet MS"/>
            </a:endParaRPr>
          </a:p>
          <a:p>
            <a:pPr marL="8467" marR="223955">
              <a:lnSpc>
                <a:spcPts val="1667"/>
              </a:lnSpc>
              <a:spcBef>
                <a:spcPts val="3"/>
              </a:spcBef>
            </a:pPr>
            <a:r>
              <a:rPr sz="1533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Kingma</a:t>
            </a:r>
            <a:r>
              <a:rPr sz="1533" u="sng" spc="1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533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et</a:t>
            </a:r>
            <a:r>
              <a:rPr sz="1533" u="sng" spc="1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533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al.</a:t>
            </a:r>
            <a:r>
              <a:rPr sz="1533" u="sng" spc="20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533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NeurIPS</a:t>
            </a:r>
            <a:r>
              <a:rPr sz="1533" u="sng" spc="20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533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2022</a:t>
            </a:r>
            <a:r>
              <a:rPr sz="1533" u="sng" spc="1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introduce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dirty="0">
                <a:latin typeface="Trebuchet MS"/>
                <a:cs typeface="Trebuchet MS"/>
              </a:rPr>
              <a:t>a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solidFill>
                  <a:srgbClr val="FF0000"/>
                </a:solidFill>
                <a:latin typeface="Trebuchet MS"/>
                <a:cs typeface="Trebuchet MS"/>
              </a:rPr>
              <a:t>new</a:t>
            </a:r>
            <a:r>
              <a:rPr sz="1533" spc="23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533" spc="7" dirty="0">
                <a:solidFill>
                  <a:srgbClr val="FF0000"/>
                </a:solidFill>
                <a:latin typeface="Trebuchet MS"/>
                <a:cs typeface="Trebuchet MS"/>
              </a:rPr>
              <a:t>parameterization</a:t>
            </a:r>
            <a:r>
              <a:rPr sz="1533" spc="17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533" spc="3" dirty="0">
                <a:solidFill>
                  <a:srgbClr val="FF0000"/>
                </a:solidFill>
                <a:latin typeface="Trebuchet MS"/>
                <a:cs typeface="Trebuchet MS"/>
              </a:rPr>
              <a:t>of</a:t>
            </a:r>
            <a:r>
              <a:rPr sz="1533" spc="17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533" spc="7" dirty="0">
                <a:solidFill>
                  <a:srgbClr val="FF0000"/>
                </a:solidFill>
                <a:latin typeface="Trebuchet MS"/>
                <a:cs typeface="Trebuchet MS"/>
              </a:rPr>
              <a:t>diffusion</a:t>
            </a:r>
            <a:r>
              <a:rPr sz="1533" spc="17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533" spc="7" dirty="0">
                <a:solidFill>
                  <a:srgbClr val="FF0000"/>
                </a:solidFill>
                <a:latin typeface="Trebuchet MS"/>
                <a:cs typeface="Trebuchet MS"/>
              </a:rPr>
              <a:t>models</a:t>
            </a:r>
            <a:r>
              <a:rPr sz="1533" spc="2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533" spc="7" dirty="0">
                <a:solidFill>
                  <a:srgbClr val="FF0000"/>
                </a:solidFill>
                <a:latin typeface="Trebuchet MS"/>
                <a:cs typeface="Trebuchet MS"/>
              </a:rPr>
              <a:t>using</a:t>
            </a:r>
            <a:r>
              <a:rPr sz="1533" spc="2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533" spc="7" dirty="0">
                <a:solidFill>
                  <a:srgbClr val="FF0000"/>
                </a:solidFill>
                <a:latin typeface="Trebuchet MS"/>
                <a:cs typeface="Trebuchet MS"/>
              </a:rPr>
              <a:t>signal-to-noise</a:t>
            </a:r>
            <a:r>
              <a:rPr sz="1533" spc="23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533" spc="3" dirty="0">
                <a:solidFill>
                  <a:srgbClr val="FF0000"/>
                </a:solidFill>
                <a:latin typeface="Trebuchet MS"/>
                <a:cs typeface="Trebuchet MS"/>
              </a:rPr>
              <a:t>ratio</a:t>
            </a:r>
            <a:r>
              <a:rPr sz="1533" spc="17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533" spc="7" dirty="0">
                <a:solidFill>
                  <a:srgbClr val="FF0000"/>
                </a:solidFill>
                <a:latin typeface="Trebuchet MS"/>
                <a:cs typeface="Trebuchet MS"/>
              </a:rPr>
              <a:t>(SNR),</a:t>
            </a:r>
            <a:r>
              <a:rPr sz="1533" spc="2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533" spc="10" dirty="0">
                <a:latin typeface="Trebuchet MS"/>
                <a:cs typeface="Trebuchet MS"/>
              </a:rPr>
              <a:t>and </a:t>
            </a:r>
            <a:r>
              <a:rPr sz="1533" spc="-45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show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how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to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learn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the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3" dirty="0">
                <a:solidFill>
                  <a:srgbClr val="FF0000"/>
                </a:solidFill>
                <a:latin typeface="Trebuchet MS"/>
                <a:cs typeface="Trebuchet MS"/>
              </a:rPr>
              <a:t>noise</a:t>
            </a:r>
            <a:r>
              <a:rPr sz="1533" spc="17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533" spc="7" dirty="0">
                <a:solidFill>
                  <a:srgbClr val="FF0000"/>
                </a:solidFill>
                <a:latin typeface="Trebuchet MS"/>
                <a:cs typeface="Trebuchet MS"/>
              </a:rPr>
              <a:t>schedule</a:t>
            </a:r>
            <a:r>
              <a:rPr sz="1533" spc="2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by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minimizing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the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variance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of</a:t>
            </a:r>
            <a:r>
              <a:rPr sz="1533" spc="10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the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training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objective.</a:t>
            </a:r>
            <a:endParaRPr sz="1533" dirty="0">
              <a:latin typeface="Trebuchet MS"/>
              <a:cs typeface="Trebuchet MS"/>
            </a:endParaRPr>
          </a:p>
          <a:p>
            <a:pPr>
              <a:spcBef>
                <a:spcPts val="33"/>
              </a:spcBef>
            </a:pPr>
            <a:endParaRPr sz="1733" dirty="0">
              <a:latin typeface="Trebuchet MS"/>
              <a:cs typeface="Trebuchet MS"/>
            </a:endParaRPr>
          </a:p>
          <a:p>
            <a:pPr marL="8467" marR="3387">
              <a:lnSpc>
                <a:spcPts val="1680"/>
              </a:lnSpc>
              <a:tabLst>
                <a:tab pos="1897898" algn="l"/>
              </a:tabLst>
            </a:pPr>
            <a:r>
              <a:rPr sz="1533" spc="7" dirty="0">
                <a:latin typeface="Trebuchet MS"/>
                <a:cs typeface="Trebuchet MS"/>
              </a:rPr>
              <a:t>We</a:t>
            </a:r>
            <a:r>
              <a:rPr sz="1533" spc="23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can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also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train	</a:t>
            </a:r>
            <a:r>
              <a:rPr sz="1533" spc="7" dirty="0">
                <a:latin typeface="Trebuchet MS"/>
                <a:cs typeface="Trebuchet MS"/>
              </a:rPr>
              <a:t>while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training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the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diffusion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model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by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minimizing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the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variational</a:t>
            </a:r>
            <a:r>
              <a:rPr sz="1533" spc="1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bound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10" dirty="0">
                <a:latin typeface="Trebuchet MS"/>
                <a:cs typeface="Trebuchet MS"/>
              </a:rPr>
              <a:t>(</a:t>
            </a:r>
            <a:r>
              <a:rPr sz="1533" u="sng" spc="10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Improved</a:t>
            </a:r>
            <a:r>
              <a:rPr sz="1533" u="sng" spc="20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533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DPM</a:t>
            </a:r>
            <a:r>
              <a:rPr sz="1533" u="sng" spc="1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533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by</a:t>
            </a:r>
            <a:r>
              <a:rPr sz="1533" u="sng" spc="1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533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Nichol</a:t>
            </a:r>
            <a:r>
              <a:rPr sz="1533" u="sng" spc="10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533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and </a:t>
            </a:r>
            <a:r>
              <a:rPr sz="1533" spc="-450" dirty="0">
                <a:solidFill>
                  <a:srgbClr val="0071C5"/>
                </a:solidFill>
                <a:latin typeface="Trebuchet MS"/>
                <a:cs typeface="Trebuchet MS"/>
              </a:rPr>
              <a:t> </a:t>
            </a:r>
            <a:r>
              <a:rPr sz="1533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Dhariwal</a:t>
            </a:r>
            <a:r>
              <a:rPr sz="1533" u="sng" spc="10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533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ICML</a:t>
            </a:r>
            <a:r>
              <a:rPr sz="1533" u="sng" spc="20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533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2021</a:t>
            </a:r>
            <a:r>
              <a:rPr sz="1533" spc="7" dirty="0">
                <a:latin typeface="Trebuchet MS"/>
                <a:cs typeface="Trebuchet MS"/>
              </a:rPr>
              <a:t>)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or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after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training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the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diffusion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model</a:t>
            </a:r>
            <a:r>
              <a:rPr sz="1533" spc="1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(</a:t>
            </a:r>
            <a:r>
              <a:rPr sz="1533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Analytic-DPM</a:t>
            </a:r>
            <a:r>
              <a:rPr sz="1533" u="sng" spc="20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533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by</a:t>
            </a:r>
            <a:r>
              <a:rPr sz="1533" u="sng" spc="1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533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Bao</a:t>
            </a:r>
            <a:r>
              <a:rPr sz="1533" u="sng" spc="1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533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et</a:t>
            </a:r>
            <a:r>
              <a:rPr sz="1533" u="sng" spc="1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533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al.</a:t>
            </a:r>
            <a:r>
              <a:rPr sz="1533" u="sng" spc="1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533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ICLR</a:t>
            </a:r>
            <a:r>
              <a:rPr sz="1533" u="sng" spc="20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533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2022</a:t>
            </a:r>
            <a:r>
              <a:rPr sz="1533" spc="7" dirty="0">
                <a:latin typeface="Trebuchet MS"/>
                <a:cs typeface="Trebuchet MS"/>
              </a:rPr>
              <a:t>).</a:t>
            </a:r>
            <a:endParaRPr sz="1533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99204" y="2181393"/>
            <a:ext cx="4143163" cy="95250"/>
          </a:xfrm>
          <a:custGeom>
            <a:avLst/>
            <a:gdLst/>
            <a:ahLst/>
            <a:cxnLst/>
            <a:rect l="l" t="t" r="r" b="b"/>
            <a:pathLst>
              <a:path w="6214745" h="142875">
                <a:moveTo>
                  <a:pt x="6187046" y="55435"/>
                </a:moveTo>
                <a:lnTo>
                  <a:pt x="6182725" y="55435"/>
                </a:lnTo>
                <a:lnTo>
                  <a:pt x="6182725" y="87185"/>
                </a:lnTo>
                <a:lnTo>
                  <a:pt x="6124035" y="87185"/>
                </a:lnTo>
                <a:lnTo>
                  <a:pt x="6079506" y="113160"/>
                </a:lnTo>
                <a:lnTo>
                  <a:pt x="6074797" y="117352"/>
                </a:lnTo>
                <a:lnTo>
                  <a:pt x="6072153" y="122833"/>
                </a:lnTo>
                <a:lnTo>
                  <a:pt x="6071757" y="128906"/>
                </a:lnTo>
                <a:lnTo>
                  <a:pt x="6073792" y="134872"/>
                </a:lnTo>
                <a:lnTo>
                  <a:pt x="6077984" y="139581"/>
                </a:lnTo>
                <a:lnTo>
                  <a:pt x="6083465" y="142225"/>
                </a:lnTo>
                <a:lnTo>
                  <a:pt x="6089538" y="142621"/>
                </a:lnTo>
                <a:lnTo>
                  <a:pt x="6095504" y="140586"/>
                </a:lnTo>
                <a:lnTo>
                  <a:pt x="6187047" y="87185"/>
                </a:lnTo>
                <a:lnTo>
                  <a:pt x="6182725" y="87185"/>
                </a:lnTo>
                <a:lnTo>
                  <a:pt x="6187049" y="87184"/>
                </a:lnTo>
                <a:lnTo>
                  <a:pt x="6214261" y="71310"/>
                </a:lnTo>
                <a:lnTo>
                  <a:pt x="6187046" y="55435"/>
                </a:lnTo>
                <a:close/>
              </a:path>
              <a:path w="6214745" h="142875">
                <a:moveTo>
                  <a:pt x="6151248" y="71310"/>
                </a:moveTo>
                <a:lnTo>
                  <a:pt x="6124035" y="87185"/>
                </a:lnTo>
                <a:lnTo>
                  <a:pt x="6182725" y="87185"/>
                </a:lnTo>
                <a:lnTo>
                  <a:pt x="6182725" y="85023"/>
                </a:lnTo>
                <a:lnTo>
                  <a:pt x="6174756" y="85023"/>
                </a:lnTo>
                <a:lnTo>
                  <a:pt x="6151248" y="71310"/>
                </a:lnTo>
                <a:close/>
              </a:path>
              <a:path w="6214745" h="142875">
                <a:moveTo>
                  <a:pt x="6124033" y="55435"/>
                </a:moveTo>
                <a:lnTo>
                  <a:pt x="0" y="55435"/>
                </a:lnTo>
                <a:lnTo>
                  <a:pt x="0" y="87184"/>
                </a:lnTo>
                <a:lnTo>
                  <a:pt x="6124037" y="87184"/>
                </a:lnTo>
                <a:lnTo>
                  <a:pt x="6151248" y="71310"/>
                </a:lnTo>
                <a:lnTo>
                  <a:pt x="6124033" y="55435"/>
                </a:lnTo>
                <a:close/>
              </a:path>
              <a:path w="6214745" h="142875">
                <a:moveTo>
                  <a:pt x="6174756" y="57598"/>
                </a:moveTo>
                <a:lnTo>
                  <a:pt x="6151248" y="71310"/>
                </a:lnTo>
                <a:lnTo>
                  <a:pt x="6174756" y="85023"/>
                </a:lnTo>
                <a:lnTo>
                  <a:pt x="6174756" y="57598"/>
                </a:lnTo>
                <a:close/>
              </a:path>
              <a:path w="6214745" h="142875">
                <a:moveTo>
                  <a:pt x="6182725" y="57598"/>
                </a:moveTo>
                <a:lnTo>
                  <a:pt x="6174756" y="57598"/>
                </a:lnTo>
                <a:lnTo>
                  <a:pt x="6174756" y="85023"/>
                </a:lnTo>
                <a:lnTo>
                  <a:pt x="6182725" y="85023"/>
                </a:lnTo>
                <a:lnTo>
                  <a:pt x="6182725" y="57598"/>
                </a:lnTo>
                <a:close/>
              </a:path>
              <a:path w="6214745" h="142875">
                <a:moveTo>
                  <a:pt x="6089538" y="0"/>
                </a:moveTo>
                <a:lnTo>
                  <a:pt x="6083465" y="396"/>
                </a:lnTo>
                <a:lnTo>
                  <a:pt x="6077984" y="3040"/>
                </a:lnTo>
                <a:lnTo>
                  <a:pt x="6073792" y="7749"/>
                </a:lnTo>
                <a:lnTo>
                  <a:pt x="6071757" y="13715"/>
                </a:lnTo>
                <a:lnTo>
                  <a:pt x="6072153" y="19788"/>
                </a:lnTo>
                <a:lnTo>
                  <a:pt x="6074797" y="25269"/>
                </a:lnTo>
                <a:lnTo>
                  <a:pt x="6079506" y="29461"/>
                </a:lnTo>
                <a:lnTo>
                  <a:pt x="6151249" y="71310"/>
                </a:lnTo>
                <a:lnTo>
                  <a:pt x="6174756" y="57598"/>
                </a:lnTo>
                <a:lnTo>
                  <a:pt x="6182725" y="57598"/>
                </a:lnTo>
                <a:lnTo>
                  <a:pt x="6182725" y="55435"/>
                </a:lnTo>
                <a:lnTo>
                  <a:pt x="6187046" y="55435"/>
                </a:lnTo>
                <a:lnTo>
                  <a:pt x="6095504" y="2035"/>
                </a:lnTo>
                <a:lnTo>
                  <a:pt x="6089538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" name="object 5"/>
          <p:cNvSpPr/>
          <p:nvPr/>
        </p:nvSpPr>
        <p:spPr>
          <a:xfrm>
            <a:off x="3999155" y="3517173"/>
            <a:ext cx="4143163" cy="95250"/>
          </a:xfrm>
          <a:custGeom>
            <a:avLst/>
            <a:gdLst/>
            <a:ahLst/>
            <a:cxnLst/>
            <a:rect l="l" t="t" r="r" b="b"/>
            <a:pathLst>
              <a:path w="6214745" h="142875">
                <a:moveTo>
                  <a:pt x="124723" y="0"/>
                </a:moveTo>
                <a:lnTo>
                  <a:pt x="118757" y="2036"/>
                </a:lnTo>
                <a:lnTo>
                  <a:pt x="0" y="71311"/>
                </a:lnTo>
                <a:lnTo>
                  <a:pt x="118757" y="140585"/>
                </a:lnTo>
                <a:lnTo>
                  <a:pt x="124723" y="142621"/>
                </a:lnTo>
                <a:lnTo>
                  <a:pt x="130796" y="142225"/>
                </a:lnTo>
                <a:lnTo>
                  <a:pt x="136277" y="139580"/>
                </a:lnTo>
                <a:lnTo>
                  <a:pt x="140468" y="134871"/>
                </a:lnTo>
                <a:lnTo>
                  <a:pt x="142504" y="128905"/>
                </a:lnTo>
                <a:lnTo>
                  <a:pt x="142108" y="122833"/>
                </a:lnTo>
                <a:lnTo>
                  <a:pt x="139464" y="117352"/>
                </a:lnTo>
                <a:lnTo>
                  <a:pt x="134755" y="113161"/>
                </a:lnTo>
                <a:lnTo>
                  <a:pt x="90226" y="87186"/>
                </a:lnTo>
                <a:lnTo>
                  <a:pt x="31535" y="87186"/>
                </a:lnTo>
                <a:lnTo>
                  <a:pt x="31535" y="55436"/>
                </a:lnTo>
                <a:lnTo>
                  <a:pt x="90226" y="55436"/>
                </a:lnTo>
                <a:lnTo>
                  <a:pt x="134755" y="29460"/>
                </a:lnTo>
                <a:lnTo>
                  <a:pt x="139464" y="25269"/>
                </a:lnTo>
                <a:lnTo>
                  <a:pt x="142108" y="19788"/>
                </a:lnTo>
                <a:lnTo>
                  <a:pt x="142504" y="13716"/>
                </a:lnTo>
                <a:lnTo>
                  <a:pt x="140468" y="7750"/>
                </a:lnTo>
                <a:lnTo>
                  <a:pt x="136277" y="3040"/>
                </a:lnTo>
                <a:lnTo>
                  <a:pt x="130796" y="395"/>
                </a:lnTo>
                <a:lnTo>
                  <a:pt x="124723" y="0"/>
                </a:lnTo>
                <a:close/>
              </a:path>
              <a:path w="6214745" h="142875">
                <a:moveTo>
                  <a:pt x="90226" y="55436"/>
                </a:moveTo>
                <a:lnTo>
                  <a:pt x="63012" y="71311"/>
                </a:lnTo>
                <a:lnTo>
                  <a:pt x="90226" y="87186"/>
                </a:lnTo>
                <a:lnTo>
                  <a:pt x="6214261" y="87187"/>
                </a:lnTo>
                <a:lnTo>
                  <a:pt x="6214261" y="55437"/>
                </a:lnTo>
                <a:lnTo>
                  <a:pt x="90226" y="55436"/>
                </a:lnTo>
                <a:close/>
              </a:path>
              <a:path w="6214745" h="142875">
                <a:moveTo>
                  <a:pt x="31535" y="55436"/>
                </a:moveTo>
                <a:lnTo>
                  <a:pt x="31535" y="87186"/>
                </a:lnTo>
                <a:lnTo>
                  <a:pt x="90226" y="87186"/>
                </a:lnTo>
                <a:lnTo>
                  <a:pt x="86519" y="85023"/>
                </a:lnTo>
                <a:lnTo>
                  <a:pt x="39505" y="85023"/>
                </a:lnTo>
                <a:lnTo>
                  <a:pt x="39505" y="57598"/>
                </a:lnTo>
                <a:lnTo>
                  <a:pt x="86519" y="57598"/>
                </a:lnTo>
                <a:lnTo>
                  <a:pt x="90226" y="55436"/>
                </a:lnTo>
                <a:lnTo>
                  <a:pt x="31535" y="55436"/>
                </a:lnTo>
                <a:close/>
              </a:path>
              <a:path w="6214745" h="142875">
                <a:moveTo>
                  <a:pt x="39505" y="57598"/>
                </a:moveTo>
                <a:lnTo>
                  <a:pt x="39505" y="85023"/>
                </a:lnTo>
                <a:lnTo>
                  <a:pt x="63012" y="71311"/>
                </a:lnTo>
                <a:lnTo>
                  <a:pt x="39505" y="57598"/>
                </a:lnTo>
                <a:close/>
              </a:path>
              <a:path w="6214745" h="142875">
                <a:moveTo>
                  <a:pt x="63012" y="71311"/>
                </a:moveTo>
                <a:lnTo>
                  <a:pt x="39505" y="85023"/>
                </a:lnTo>
                <a:lnTo>
                  <a:pt x="86519" y="85023"/>
                </a:lnTo>
                <a:lnTo>
                  <a:pt x="63012" y="71311"/>
                </a:lnTo>
                <a:close/>
              </a:path>
              <a:path w="6214745" h="142875">
                <a:moveTo>
                  <a:pt x="86519" y="57598"/>
                </a:moveTo>
                <a:lnTo>
                  <a:pt x="39505" y="57598"/>
                </a:lnTo>
                <a:lnTo>
                  <a:pt x="63012" y="71311"/>
                </a:lnTo>
                <a:lnTo>
                  <a:pt x="86519" y="5759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6" name="object 6"/>
          <p:cNvSpPr txBox="1"/>
          <p:nvPr/>
        </p:nvSpPr>
        <p:spPr>
          <a:xfrm>
            <a:off x="1290554" y="2759118"/>
            <a:ext cx="436033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dirty="0">
                <a:latin typeface="Trebuchet MS"/>
                <a:cs typeface="Trebuchet MS"/>
              </a:rPr>
              <a:t>Da</a:t>
            </a:r>
            <a:r>
              <a:rPr sz="1600" spc="-3" dirty="0">
                <a:latin typeface="Trebuchet MS"/>
                <a:cs typeface="Trebuchet MS"/>
              </a:rPr>
              <a:t>t</a:t>
            </a:r>
            <a:r>
              <a:rPr sz="1600" dirty="0">
                <a:latin typeface="Trebuchet MS"/>
                <a:cs typeface="Trebuchet MS"/>
              </a:rPr>
              <a:t>a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36868" y="2759118"/>
            <a:ext cx="508000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spc="3" dirty="0">
                <a:latin typeface="Trebuchet MS"/>
                <a:cs typeface="Trebuchet MS"/>
              </a:rPr>
              <a:t>N</a:t>
            </a:r>
            <a:r>
              <a:rPr sz="1600" spc="-3" dirty="0">
                <a:latin typeface="Trebuchet MS"/>
                <a:cs typeface="Trebuchet MS"/>
              </a:rPr>
              <a:t>o</a:t>
            </a:r>
            <a:r>
              <a:rPr sz="1600" dirty="0">
                <a:latin typeface="Trebuchet MS"/>
                <a:cs typeface="Trebuchet MS"/>
              </a:rPr>
              <a:t>ise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79551" y="2331662"/>
            <a:ext cx="1114704" cy="111470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51628" y="2331662"/>
            <a:ext cx="1114709" cy="111470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06282" y="2331662"/>
            <a:ext cx="1114709" cy="111470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60935" y="2331662"/>
            <a:ext cx="1114709" cy="111470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15589" y="2331662"/>
            <a:ext cx="1114709" cy="111470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70242" y="2331662"/>
            <a:ext cx="1114708" cy="111470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024896" y="2331662"/>
            <a:ext cx="1114709" cy="111470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097867" y="1770902"/>
            <a:ext cx="3945467" cy="31326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261103" y="3669793"/>
            <a:ext cx="3618992" cy="29057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76096" y="4385055"/>
            <a:ext cx="197104" cy="215392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897889" y="4336288"/>
            <a:ext cx="221487" cy="28854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696207" y="4846321"/>
            <a:ext cx="197104" cy="21335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437888" y="4773168"/>
            <a:ext cx="223519" cy="28854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002529" y="4838193"/>
            <a:ext cx="195071" cy="21335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210815" y="5943600"/>
            <a:ext cx="221488" cy="290576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11059947" y="6532647"/>
            <a:ext cx="154517" cy="125248"/>
          </a:xfrm>
          <a:prstGeom prst="rect">
            <a:avLst/>
          </a:prstGeom>
        </p:spPr>
        <p:txBody>
          <a:bodyPr vert="horz" wrap="square" lIns="0" tIns="2117" rIns="0" bIns="0" rtlCol="0">
            <a:spAutoFit/>
          </a:bodyPr>
          <a:lstStyle/>
          <a:p>
            <a:pPr marL="25401">
              <a:spcBef>
                <a:spcPts val="17"/>
              </a:spcBef>
            </a:pPr>
            <a:r>
              <a:rPr sz="800" dirty="0">
                <a:solidFill>
                  <a:srgbClr val="8C8C8C"/>
                </a:solidFill>
                <a:latin typeface="Trebuchet MS"/>
                <a:cs typeface="Trebuchet MS"/>
              </a:rPr>
              <a:t>29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4B6CC918-86D6-FC79-1158-CAA7389E8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A14E3-8A0E-4334-A259-597640618D17}" type="datetime1">
              <a:rPr lang="en-US" smtClean="0"/>
              <a:t>11/12/2025</a:t>
            </a:fld>
            <a:endParaRPr lang="en-US"/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2F3CDCCA-0DB8-B33F-7F06-C37E8F547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805A3C61-8654-9ED2-4174-DB88CA60B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87529" y="867134"/>
            <a:ext cx="6042928" cy="562547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spcBef>
                <a:spcPts val="67"/>
              </a:spcBef>
            </a:pPr>
            <a:r>
              <a:rPr spc="-13" dirty="0"/>
              <a:t>Content-Detail</a:t>
            </a:r>
            <a:r>
              <a:rPr spc="-50" dirty="0"/>
              <a:t> </a:t>
            </a:r>
            <a:r>
              <a:rPr spc="-13" dirty="0"/>
              <a:t>Tradeoff</a:t>
            </a:r>
          </a:p>
        </p:txBody>
      </p:sp>
      <p:sp>
        <p:nvSpPr>
          <p:cNvPr id="3" name="object 3"/>
          <p:cNvSpPr/>
          <p:nvPr/>
        </p:nvSpPr>
        <p:spPr>
          <a:xfrm>
            <a:off x="3991470" y="2351450"/>
            <a:ext cx="4143163" cy="95250"/>
          </a:xfrm>
          <a:custGeom>
            <a:avLst/>
            <a:gdLst/>
            <a:ahLst/>
            <a:cxnLst/>
            <a:rect l="l" t="t" r="r" b="b"/>
            <a:pathLst>
              <a:path w="6214745" h="142875">
                <a:moveTo>
                  <a:pt x="124723" y="0"/>
                </a:moveTo>
                <a:lnTo>
                  <a:pt x="118757" y="2035"/>
                </a:lnTo>
                <a:lnTo>
                  <a:pt x="0" y="71310"/>
                </a:lnTo>
                <a:lnTo>
                  <a:pt x="118757" y="140586"/>
                </a:lnTo>
                <a:lnTo>
                  <a:pt x="124723" y="142621"/>
                </a:lnTo>
                <a:lnTo>
                  <a:pt x="130796" y="142225"/>
                </a:lnTo>
                <a:lnTo>
                  <a:pt x="136277" y="139581"/>
                </a:lnTo>
                <a:lnTo>
                  <a:pt x="140468" y="134872"/>
                </a:lnTo>
                <a:lnTo>
                  <a:pt x="142504" y="128906"/>
                </a:lnTo>
                <a:lnTo>
                  <a:pt x="142108" y="122833"/>
                </a:lnTo>
                <a:lnTo>
                  <a:pt x="139464" y="117352"/>
                </a:lnTo>
                <a:lnTo>
                  <a:pt x="134754" y="113160"/>
                </a:lnTo>
                <a:lnTo>
                  <a:pt x="90225" y="87185"/>
                </a:lnTo>
                <a:lnTo>
                  <a:pt x="31535" y="87185"/>
                </a:lnTo>
                <a:lnTo>
                  <a:pt x="31535" y="55435"/>
                </a:lnTo>
                <a:lnTo>
                  <a:pt x="90227" y="55435"/>
                </a:lnTo>
                <a:lnTo>
                  <a:pt x="134754" y="29461"/>
                </a:lnTo>
                <a:lnTo>
                  <a:pt x="139464" y="25269"/>
                </a:lnTo>
                <a:lnTo>
                  <a:pt x="142108" y="19788"/>
                </a:lnTo>
                <a:lnTo>
                  <a:pt x="142504" y="13715"/>
                </a:lnTo>
                <a:lnTo>
                  <a:pt x="140468" y="7749"/>
                </a:lnTo>
                <a:lnTo>
                  <a:pt x="136277" y="3040"/>
                </a:lnTo>
                <a:lnTo>
                  <a:pt x="130796" y="396"/>
                </a:lnTo>
                <a:lnTo>
                  <a:pt x="124723" y="0"/>
                </a:lnTo>
                <a:close/>
              </a:path>
              <a:path w="6214745" h="142875">
                <a:moveTo>
                  <a:pt x="90227" y="55435"/>
                </a:moveTo>
                <a:lnTo>
                  <a:pt x="63012" y="71310"/>
                </a:lnTo>
                <a:lnTo>
                  <a:pt x="90225" y="87185"/>
                </a:lnTo>
                <a:lnTo>
                  <a:pt x="6214261" y="87186"/>
                </a:lnTo>
                <a:lnTo>
                  <a:pt x="6214261" y="55436"/>
                </a:lnTo>
                <a:lnTo>
                  <a:pt x="90227" y="55435"/>
                </a:lnTo>
                <a:close/>
              </a:path>
              <a:path w="6214745" h="142875">
                <a:moveTo>
                  <a:pt x="31535" y="55435"/>
                </a:moveTo>
                <a:lnTo>
                  <a:pt x="31535" y="87185"/>
                </a:lnTo>
                <a:lnTo>
                  <a:pt x="90225" y="87185"/>
                </a:lnTo>
                <a:lnTo>
                  <a:pt x="86520" y="85023"/>
                </a:lnTo>
                <a:lnTo>
                  <a:pt x="39504" y="85023"/>
                </a:lnTo>
                <a:lnTo>
                  <a:pt x="39504" y="57598"/>
                </a:lnTo>
                <a:lnTo>
                  <a:pt x="86520" y="57598"/>
                </a:lnTo>
                <a:lnTo>
                  <a:pt x="90227" y="55435"/>
                </a:lnTo>
                <a:lnTo>
                  <a:pt x="31535" y="55435"/>
                </a:lnTo>
                <a:close/>
              </a:path>
              <a:path w="6214745" h="142875">
                <a:moveTo>
                  <a:pt x="39504" y="57598"/>
                </a:moveTo>
                <a:lnTo>
                  <a:pt x="39504" y="85023"/>
                </a:lnTo>
                <a:lnTo>
                  <a:pt x="63012" y="71310"/>
                </a:lnTo>
                <a:lnTo>
                  <a:pt x="39504" y="57598"/>
                </a:lnTo>
                <a:close/>
              </a:path>
              <a:path w="6214745" h="142875">
                <a:moveTo>
                  <a:pt x="63012" y="71310"/>
                </a:moveTo>
                <a:lnTo>
                  <a:pt x="39504" y="85023"/>
                </a:lnTo>
                <a:lnTo>
                  <a:pt x="86520" y="85023"/>
                </a:lnTo>
                <a:lnTo>
                  <a:pt x="63012" y="71310"/>
                </a:lnTo>
                <a:close/>
              </a:path>
              <a:path w="6214745" h="142875">
                <a:moveTo>
                  <a:pt x="86520" y="57598"/>
                </a:moveTo>
                <a:lnTo>
                  <a:pt x="39504" y="57598"/>
                </a:lnTo>
                <a:lnTo>
                  <a:pt x="63013" y="71310"/>
                </a:lnTo>
                <a:lnTo>
                  <a:pt x="86520" y="57598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" name="object 4"/>
          <p:cNvSpPr txBox="1"/>
          <p:nvPr/>
        </p:nvSpPr>
        <p:spPr>
          <a:xfrm>
            <a:off x="1291704" y="2954190"/>
            <a:ext cx="436033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dirty="0">
                <a:latin typeface="Trebuchet MS"/>
                <a:cs typeface="Trebuchet MS"/>
              </a:rPr>
              <a:t>Da</a:t>
            </a:r>
            <a:r>
              <a:rPr sz="1600" spc="-3" dirty="0">
                <a:latin typeface="Trebuchet MS"/>
                <a:cs typeface="Trebuchet MS"/>
              </a:rPr>
              <a:t>t</a:t>
            </a:r>
            <a:r>
              <a:rPr sz="1600" dirty="0">
                <a:latin typeface="Trebuchet MS"/>
                <a:cs typeface="Trebuchet MS"/>
              </a:rPr>
              <a:t>a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38019" y="2954190"/>
            <a:ext cx="508000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spc="3" dirty="0">
                <a:latin typeface="Trebuchet MS"/>
                <a:cs typeface="Trebuchet MS"/>
              </a:rPr>
              <a:t>N</a:t>
            </a:r>
            <a:r>
              <a:rPr sz="1600" spc="-3" dirty="0">
                <a:latin typeface="Trebuchet MS"/>
                <a:cs typeface="Trebuchet MS"/>
              </a:rPr>
              <a:t>o</a:t>
            </a:r>
            <a:r>
              <a:rPr sz="1600" dirty="0">
                <a:latin typeface="Trebuchet MS"/>
                <a:cs typeface="Trebuchet MS"/>
              </a:rPr>
              <a:t>ise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02846" y="2102781"/>
            <a:ext cx="3613573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dirty="0">
                <a:latin typeface="Arial MT"/>
                <a:cs typeface="Arial MT"/>
              </a:rPr>
              <a:t>Reverse</a:t>
            </a:r>
            <a:r>
              <a:rPr sz="1600" spc="-13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denoising</a:t>
            </a:r>
            <a:r>
              <a:rPr sz="1600" spc="-13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process</a:t>
            </a:r>
            <a:r>
              <a:rPr sz="1600" spc="-13" dirty="0">
                <a:latin typeface="Arial MT"/>
                <a:cs typeface="Arial MT"/>
              </a:rPr>
              <a:t> </a:t>
            </a:r>
            <a:r>
              <a:rPr sz="1600" spc="-3" dirty="0">
                <a:latin typeface="Arial MT"/>
                <a:cs typeface="Arial MT"/>
              </a:rPr>
              <a:t>(generative)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80694" y="2526496"/>
            <a:ext cx="1114709" cy="11147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52778" y="2526496"/>
            <a:ext cx="1114709" cy="111470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07432" y="2526496"/>
            <a:ext cx="1114709" cy="111470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62086" y="2526496"/>
            <a:ext cx="1114709" cy="111470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16739" y="2526496"/>
            <a:ext cx="1114709" cy="111470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71392" y="2526496"/>
            <a:ext cx="1114709" cy="111470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026047" y="2526496"/>
            <a:ext cx="1114709" cy="111470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2752408" y="3608494"/>
            <a:ext cx="225637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600" spc="3" dirty="0">
                <a:latin typeface="Bahnschrift"/>
                <a:cs typeface="Bahnschrift"/>
              </a:rPr>
              <a:t>x</a:t>
            </a:r>
            <a:r>
              <a:rPr sz="1600" spc="5" baseline="-17361" dirty="0">
                <a:latin typeface="Times New Roman"/>
                <a:cs typeface="Times New Roman"/>
              </a:rPr>
              <a:t>0</a:t>
            </a:r>
            <a:endParaRPr sz="1600" baseline="-17361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08572" y="3608494"/>
            <a:ext cx="225637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600" spc="3" dirty="0">
                <a:latin typeface="Bahnschrift"/>
                <a:cs typeface="Bahnschrift"/>
              </a:rPr>
              <a:t>x</a:t>
            </a:r>
            <a:r>
              <a:rPr sz="1600" spc="5" baseline="-17361" dirty="0">
                <a:latin typeface="Times New Roman"/>
                <a:cs typeface="Times New Roman"/>
              </a:rPr>
              <a:t>1</a:t>
            </a:r>
            <a:endParaRPr sz="1600" baseline="-17361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64736" y="3608494"/>
            <a:ext cx="225637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600" spc="3" dirty="0">
                <a:latin typeface="Bahnschrift"/>
                <a:cs typeface="Bahnschrift"/>
              </a:rPr>
              <a:t>x</a:t>
            </a:r>
            <a:r>
              <a:rPr sz="1600" spc="5" baseline="-17361" dirty="0">
                <a:latin typeface="Times New Roman"/>
                <a:cs typeface="Times New Roman"/>
              </a:rPr>
              <a:t>2</a:t>
            </a:r>
            <a:endParaRPr sz="1600" baseline="-17361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220900" y="3608494"/>
            <a:ext cx="225637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600" spc="3" dirty="0">
                <a:latin typeface="Bahnschrift"/>
                <a:cs typeface="Bahnschrift"/>
              </a:rPr>
              <a:t>x</a:t>
            </a:r>
            <a:r>
              <a:rPr sz="1600" spc="5" baseline="-17361" dirty="0">
                <a:latin typeface="Times New Roman"/>
                <a:cs typeface="Times New Roman"/>
              </a:rPr>
              <a:t>3</a:t>
            </a:r>
            <a:endParaRPr sz="1600" baseline="-17361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377065" y="3608494"/>
            <a:ext cx="225637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600" spc="3" dirty="0">
                <a:latin typeface="Bahnschrift"/>
                <a:cs typeface="Bahnschrift"/>
              </a:rPr>
              <a:t>x</a:t>
            </a:r>
            <a:r>
              <a:rPr sz="1600" spc="5" baseline="-17361" dirty="0">
                <a:latin typeface="Times New Roman"/>
                <a:cs typeface="Times New Roman"/>
              </a:rPr>
              <a:t>4</a:t>
            </a:r>
            <a:endParaRPr sz="1600" baseline="-17361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552806" y="3608494"/>
            <a:ext cx="186690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spc="400" dirty="0">
                <a:latin typeface="Bahnschrift"/>
                <a:cs typeface="Bahnschrift"/>
              </a:rPr>
              <a:t>…</a:t>
            </a:r>
            <a:endParaRPr sz="1600">
              <a:latin typeface="Bahnschrift"/>
              <a:cs typeface="Bahnschrif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674572" y="3608494"/>
            <a:ext cx="255693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600" spc="63" dirty="0">
                <a:latin typeface="Bahnschrift"/>
                <a:cs typeface="Bahnschrift"/>
              </a:rPr>
              <a:t>x</a:t>
            </a:r>
            <a:r>
              <a:rPr sz="1600" spc="95" baseline="-17361" dirty="0">
                <a:latin typeface="Times New Roman"/>
                <a:cs typeface="Times New Roman"/>
              </a:rPr>
              <a:t>T</a:t>
            </a:r>
            <a:endParaRPr sz="1600" baseline="-17361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149885" y="3906859"/>
            <a:ext cx="3409950" cy="1672590"/>
          </a:xfrm>
          <a:custGeom>
            <a:avLst/>
            <a:gdLst/>
            <a:ahLst/>
            <a:cxnLst/>
            <a:rect l="l" t="t" r="r" b="b"/>
            <a:pathLst>
              <a:path w="5114925" h="2508884">
                <a:moveTo>
                  <a:pt x="4781224" y="509515"/>
                </a:moveTo>
                <a:lnTo>
                  <a:pt x="333221" y="509515"/>
                </a:lnTo>
                <a:lnTo>
                  <a:pt x="283980" y="513128"/>
                </a:lnTo>
                <a:lnTo>
                  <a:pt x="236982" y="523623"/>
                </a:lnTo>
                <a:lnTo>
                  <a:pt x="192743" y="540485"/>
                </a:lnTo>
                <a:lnTo>
                  <a:pt x="151778" y="563199"/>
                </a:lnTo>
                <a:lnTo>
                  <a:pt x="114603" y="591248"/>
                </a:lnTo>
                <a:lnTo>
                  <a:pt x="81733" y="624118"/>
                </a:lnTo>
                <a:lnTo>
                  <a:pt x="53683" y="661293"/>
                </a:lnTo>
                <a:lnTo>
                  <a:pt x="30970" y="702258"/>
                </a:lnTo>
                <a:lnTo>
                  <a:pt x="14108" y="746497"/>
                </a:lnTo>
                <a:lnTo>
                  <a:pt x="3612" y="793495"/>
                </a:lnTo>
                <a:lnTo>
                  <a:pt x="0" y="842731"/>
                </a:lnTo>
                <a:lnTo>
                  <a:pt x="0" y="2175573"/>
                </a:lnTo>
                <a:lnTo>
                  <a:pt x="3612" y="2224814"/>
                </a:lnTo>
                <a:lnTo>
                  <a:pt x="14108" y="2271812"/>
                </a:lnTo>
                <a:lnTo>
                  <a:pt x="30970" y="2316051"/>
                </a:lnTo>
                <a:lnTo>
                  <a:pt x="53683" y="2357016"/>
                </a:lnTo>
                <a:lnTo>
                  <a:pt x="81733" y="2394191"/>
                </a:lnTo>
                <a:lnTo>
                  <a:pt x="114603" y="2427062"/>
                </a:lnTo>
                <a:lnTo>
                  <a:pt x="151778" y="2455111"/>
                </a:lnTo>
                <a:lnTo>
                  <a:pt x="192743" y="2477825"/>
                </a:lnTo>
                <a:lnTo>
                  <a:pt x="236982" y="2494687"/>
                </a:lnTo>
                <a:lnTo>
                  <a:pt x="283980" y="2505183"/>
                </a:lnTo>
                <a:lnTo>
                  <a:pt x="333221" y="2508796"/>
                </a:lnTo>
                <a:lnTo>
                  <a:pt x="4781224" y="2508796"/>
                </a:lnTo>
                <a:lnTo>
                  <a:pt x="4830463" y="2505183"/>
                </a:lnTo>
                <a:lnTo>
                  <a:pt x="4877458" y="2494687"/>
                </a:lnTo>
                <a:lnTo>
                  <a:pt x="4921696" y="2477825"/>
                </a:lnTo>
                <a:lnTo>
                  <a:pt x="4962659" y="2455111"/>
                </a:lnTo>
                <a:lnTo>
                  <a:pt x="4999833" y="2427062"/>
                </a:lnTo>
                <a:lnTo>
                  <a:pt x="5032702" y="2394191"/>
                </a:lnTo>
                <a:lnTo>
                  <a:pt x="5060751" y="2357016"/>
                </a:lnTo>
                <a:lnTo>
                  <a:pt x="5083464" y="2316051"/>
                </a:lnTo>
                <a:lnTo>
                  <a:pt x="5100326" y="2271812"/>
                </a:lnTo>
                <a:lnTo>
                  <a:pt x="5110821" y="2224814"/>
                </a:lnTo>
                <a:lnTo>
                  <a:pt x="5114434" y="2175573"/>
                </a:lnTo>
                <a:lnTo>
                  <a:pt x="5114434" y="842731"/>
                </a:lnTo>
                <a:lnTo>
                  <a:pt x="5110821" y="793495"/>
                </a:lnTo>
                <a:lnTo>
                  <a:pt x="5100326" y="746497"/>
                </a:lnTo>
                <a:lnTo>
                  <a:pt x="5083464" y="702258"/>
                </a:lnTo>
                <a:lnTo>
                  <a:pt x="5060751" y="661293"/>
                </a:lnTo>
                <a:lnTo>
                  <a:pt x="5032702" y="624118"/>
                </a:lnTo>
                <a:lnTo>
                  <a:pt x="4999833" y="591248"/>
                </a:lnTo>
                <a:lnTo>
                  <a:pt x="4962659" y="563199"/>
                </a:lnTo>
                <a:lnTo>
                  <a:pt x="4921696" y="540485"/>
                </a:lnTo>
                <a:lnTo>
                  <a:pt x="4877458" y="523623"/>
                </a:lnTo>
                <a:lnTo>
                  <a:pt x="4830463" y="513128"/>
                </a:lnTo>
                <a:lnTo>
                  <a:pt x="4781224" y="509515"/>
                </a:lnTo>
                <a:close/>
              </a:path>
              <a:path w="5114925" h="2508884">
                <a:moveTo>
                  <a:pt x="1723359" y="0"/>
                </a:moveTo>
                <a:lnTo>
                  <a:pt x="852406" y="509515"/>
                </a:lnTo>
                <a:lnTo>
                  <a:pt x="2131014" y="509515"/>
                </a:lnTo>
                <a:lnTo>
                  <a:pt x="1723359" y="0"/>
                </a:lnTo>
                <a:close/>
              </a:path>
            </a:pathLst>
          </a:custGeom>
          <a:solidFill>
            <a:srgbClr val="EE6A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2" name="object 22"/>
          <p:cNvSpPr txBox="1"/>
          <p:nvPr/>
        </p:nvSpPr>
        <p:spPr>
          <a:xfrm>
            <a:off x="7368268" y="4367784"/>
            <a:ext cx="2972647" cy="1073970"/>
          </a:xfrm>
          <a:prstGeom prst="rect">
            <a:avLst/>
          </a:prstGeom>
        </p:spPr>
        <p:txBody>
          <a:bodyPr vert="horz" wrap="square" lIns="0" tIns="7197" rIns="0" bIns="0" rtlCol="0">
            <a:spAutoFit/>
          </a:bodyPr>
          <a:lstStyle/>
          <a:p>
            <a:pPr marL="8467" marR="3387" indent="847" algn="ctr">
              <a:lnSpc>
                <a:spcPct val="100499"/>
              </a:lnSpc>
              <a:spcBef>
                <a:spcPts val="57"/>
              </a:spcBef>
            </a:pPr>
            <a:r>
              <a:rPr sz="1733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733" spc="-3" dirty="0">
                <a:solidFill>
                  <a:srgbClr val="FFFFFF"/>
                </a:solidFill>
                <a:latin typeface="Trebuchet MS"/>
                <a:cs typeface="Trebuchet MS"/>
              </a:rPr>
              <a:t>denoising </a:t>
            </a:r>
            <a:r>
              <a:rPr sz="1733" dirty="0">
                <a:solidFill>
                  <a:srgbClr val="FFFFFF"/>
                </a:solidFill>
                <a:latin typeface="Trebuchet MS"/>
                <a:cs typeface="Trebuchet MS"/>
              </a:rPr>
              <a:t>model </a:t>
            </a:r>
            <a:r>
              <a:rPr sz="1733" spc="-3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173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33" spc="-3" dirty="0">
                <a:solidFill>
                  <a:srgbClr val="FFFFFF"/>
                </a:solidFill>
                <a:latin typeface="Trebuchet MS"/>
                <a:cs typeface="Trebuchet MS"/>
              </a:rPr>
              <a:t>specialized</a:t>
            </a:r>
            <a:r>
              <a:rPr sz="1733" spc="-1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33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733" spc="-1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33" spc="-3" dirty="0">
                <a:solidFill>
                  <a:srgbClr val="FFFFFF"/>
                </a:solidFill>
                <a:latin typeface="Trebuchet MS"/>
                <a:cs typeface="Trebuchet MS"/>
              </a:rPr>
              <a:t>generating</a:t>
            </a:r>
            <a:r>
              <a:rPr sz="1733" spc="-2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33" spc="-3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733" spc="-51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33" spc="-3" dirty="0">
                <a:solidFill>
                  <a:srgbClr val="FFFFFF"/>
                </a:solidFill>
                <a:latin typeface="Trebuchet MS"/>
                <a:cs typeface="Trebuchet MS"/>
              </a:rPr>
              <a:t>low-frequency</a:t>
            </a:r>
            <a:r>
              <a:rPr sz="173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33" spc="-3" dirty="0">
                <a:solidFill>
                  <a:srgbClr val="FFFFFF"/>
                </a:solidFill>
                <a:latin typeface="Trebuchet MS"/>
                <a:cs typeface="Trebuchet MS"/>
              </a:rPr>
              <a:t>content</a:t>
            </a:r>
            <a:r>
              <a:rPr sz="1733" spc="-7" dirty="0">
                <a:solidFill>
                  <a:srgbClr val="FFFFFF"/>
                </a:solidFill>
                <a:latin typeface="Trebuchet MS"/>
                <a:cs typeface="Trebuchet MS"/>
              </a:rPr>
              <a:t> (i.e., </a:t>
            </a:r>
            <a:r>
              <a:rPr sz="1733" spc="-3" dirty="0">
                <a:solidFill>
                  <a:srgbClr val="FFFFFF"/>
                </a:solidFill>
                <a:latin typeface="Trebuchet MS"/>
                <a:cs typeface="Trebuchet MS"/>
              </a:rPr>
              <a:t> coarse</a:t>
            </a:r>
            <a:r>
              <a:rPr sz="1733" spc="-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33" spc="-3" dirty="0">
                <a:solidFill>
                  <a:srgbClr val="FFFFFF"/>
                </a:solidFill>
                <a:latin typeface="Trebuchet MS"/>
                <a:cs typeface="Trebuchet MS"/>
              </a:rPr>
              <a:t>content)</a:t>
            </a:r>
            <a:endParaRPr sz="1733">
              <a:latin typeface="Trebuchet MS"/>
              <a:cs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572719" y="3906859"/>
            <a:ext cx="3409950" cy="1672590"/>
          </a:xfrm>
          <a:custGeom>
            <a:avLst/>
            <a:gdLst/>
            <a:ahLst/>
            <a:cxnLst/>
            <a:rect l="l" t="t" r="r" b="b"/>
            <a:pathLst>
              <a:path w="5114925" h="2508884">
                <a:moveTo>
                  <a:pt x="4781218" y="509515"/>
                </a:moveTo>
                <a:lnTo>
                  <a:pt x="333221" y="509515"/>
                </a:lnTo>
                <a:lnTo>
                  <a:pt x="283980" y="513128"/>
                </a:lnTo>
                <a:lnTo>
                  <a:pt x="236982" y="523623"/>
                </a:lnTo>
                <a:lnTo>
                  <a:pt x="192743" y="540485"/>
                </a:lnTo>
                <a:lnTo>
                  <a:pt x="151778" y="563199"/>
                </a:lnTo>
                <a:lnTo>
                  <a:pt x="114603" y="591248"/>
                </a:lnTo>
                <a:lnTo>
                  <a:pt x="81733" y="624118"/>
                </a:lnTo>
                <a:lnTo>
                  <a:pt x="53683" y="661293"/>
                </a:lnTo>
                <a:lnTo>
                  <a:pt x="30970" y="702258"/>
                </a:lnTo>
                <a:lnTo>
                  <a:pt x="14108" y="746497"/>
                </a:lnTo>
                <a:lnTo>
                  <a:pt x="3612" y="793495"/>
                </a:lnTo>
                <a:lnTo>
                  <a:pt x="0" y="842731"/>
                </a:lnTo>
                <a:lnTo>
                  <a:pt x="0" y="2175573"/>
                </a:lnTo>
                <a:lnTo>
                  <a:pt x="3612" y="2224814"/>
                </a:lnTo>
                <a:lnTo>
                  <a:pt x="14108" y="2271812"/>
                </a:lnTo>
                <a:lnTo>
                  <a:pt x="30970" y="2316051"/>
                </a:lnTo>
                <a:lnTo>
                  <a:pt x="53683" y="2357016"/>
                </a:lnTo>
                <a:lnTo>
                  <a:pt x="81733" y="2394191"/>
                </a:lnTo>
                <a:lnTo>
                  <a:pt x="114603" y="2427062"/>
                </a:lnTo>
                <a:lnTo>
                  <a:pt x="151778" y="2455111"/>
                </a:lnTo>
                <a:lnTo>
                  <a:pt x="192743" y="2477825"/>
                </a:lnTo>
                <a:lnTo>
                  <a:pt x="236982" y="2494687"/>
                </a:lnTo>
                <a:lnTo>
                  <a:pt x="283980" y="2505183"/>
                </a:lnTo>
                <a:lnTo>
                  <a:pt x="333221" y="2508796"/>
                </a:lnTo>
                <a:lnTo>
                  <a:pt x="4781218" y="2508796"/>
                </a:lnTo>
                <a:lnTo>
                  <a:pt x="4830459" y="2505183"/>
                </a:lnTo>
                <a:lnTo>
                  <a:pt x="4877457" y="2494687"/>
                </a:lnTo>
                <a:lnTo>
                  <a:pt x="4921697" y="2477825"/>
                </a:lnTo>
                <a:lnTo>
                  <a:pt x="4962662" y="2455111"/>
                </a:lnTo>
                <a:lnTo>
                  <a:pt x="4999837" y="2427062"/>
                </a:lnTo>
                <a:lnTo>
                  <a:pt x="5032707" y="2394191"/>
                </a:lnTo>
                <a:lnTo>
                  <a:pt x="5060757" y="2357016"/>
                </a:lnTo>
                <a:lnTo>
                  <a:pt x="5083470" y="2316051"/>
                </a:lnTo>
                <a:lnTo>
                  <a:pt x="5100332" y="2271812"/>
                </a:lnTo>
                <a:lnTo>
                  <a:pt x="5110828" y="2224814"/>
                </a:lnTo>
                <a:lnTo>
                  <a:pt x="5114441" y="2175573"/>
                </a:lnTo>
                <a:lnTo>
                  <a:pt x="5114440" y="842731"/>
                </a:lnTo>
                <a:lnTo>
                  <a:pt x="5110828" y="793495"/>
                </a:lnTo>
                <a:lnTo>
                  <a:pt x="5100332" y="746497"/>
                </a:lnTo>
                <a:lnTo>
                  <a:pt x="5083470" y="702258"/>
                </a:lnTo>
                <a:lnTo>
                  <a:pt x="5060757" y="661293"/>
                </a:lnTo>
                <a:lnTo>
                  <a:pt x="5032707" y="624118"/>
                </a:lnTo>
                <a:lnTo>
                  <a:pt x="4999837" y="591248"/>
                </a:lnTo>
                <a:lnTo>
                  <a:pt x="4962662" y="563199"/>
                </a:lnTo>
                <a:lnTo>
                  <a:pt x="4921697" y="540485"/>
                </a:lnTo>
                <a:lnTo>
                  <a:pt x="4877457" y="523623"/>
                </a:lnTo>
                <a:lnTo>
                  <a:pt x="4830459" y="513128"/>
                </a:lnTo>
                <a:lnTo>
                  <a:pt x="4781218" y="509515"/>
                </a:lnTo>
                <a:close/>
              </a:path>
              <a:path w="5114925" h="2508884">
                <a:moveTo>
                  <a:pt x="1723360" y="0"/>
                </a:moveTo>
                <a:lnTo>
                  <a:pt x="852406" y="509515"/>
                </a:lnTo>
                <a:lnTo>
                  <a:pt x="2131016" y="509515"/>
                </a:lnTo>
                <a:lnTo>
                  <a:pt x="1723360" y="0"/>
                </a:lnTo>
                <a:close/>
              </a:path>
            </a:pathLst>
          </a:custGeom>
          <a:solidFill>
            <a:srgbClr val="EE6A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4" name="object 24"/>
          <p:cNvSpPr txBox="1"/>
          <p:nvPr/>
        </p:nvSpPr>
        <p:spPr>
          <a:xfrm>
            <a:off x="2791103" y="4367784"/>
            <a:ext cx="2972647" cy="1073970"/>
          </a:xfrm>
          <a:prstGeom prst="rect">
            <a:avLst/>
          </a:prstGeom>
        </p:spPr>
        <p:txBody>
          <a:bodyPr vert="horz" wrap="square" lIns="0" tIns="7197" rIns="0" bIns="0" rtlCol="0">
            <a:spAutoFit/>
          </a:bodyPr>
          <a:lstStyle/>
          <a:p>
            <a:pPr marL="8467" marR="3387" indent="847" algn="ctr">
              <a:lnSpc>
                <a:spcPct val="100499"/>
              </a:lnSpc>
              <a:spcBef>
                <a:spcPts val="57"/>
              </a:spcBef>
            </a:pPr>
            <a:r>
              <a:rPr sz="1733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733" spc="-3" dirty="0">
                <a:solidFill>
                  <a:srgbClr val="FFFFFF"/>
                </a:solidFill>
                <a:latin typeface="Trebuchet MS"/>
                <a:cs typeface="Trebuchet MS"/>
              </a:rPr>
              <a:t>denoising </a:t>
            </a:r>
            <a:r>
              <a:rPr sz="1733" dirty="0">
                <a:solidFill>
                  <a:srgbClr val="FFFFFF"/>
                </a:solidFill>
                <a:latin typeface="Trebuchet MS"/>
                <a:cs typeface="Trebuchet MS"/>
              </a:rPr>
              <a:t>model </a:t>
            </a:r>
            <a:r>
              <a:rPr sz="1733" spc="-3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173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33" spc="-3" dirty="0">
                <a:solidFill>
                  <a:srgbClr val="FFFFFF"/>
                </a:solidFill>
                <a:latin typeface="Trebuchet MS"/>
                <a:cs typeface="Trebuchet MS"/>
              </a:rPr>
              <a:t>specialized</a:t>
            </a:r>
            <a:r>
              <a:rPr sz="1733" spc="-1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33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733" spc="-1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33" spc="-3" dirty="0">
                <a:solidFill>
                  <a:srgbClr val="FFFFFF"/>
                </a:solidFill>
                <a:latin typeface="Trebuchet MS"/>
                <a:cs typeface="Trebuchet MS"/>
              </a:rPr>
              <a:t>generating</a:t>
            </a:r>
            <a:r>
              <a:rPr sz="1733" spc="-2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33" spc="-3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733" spc="-51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33" spc="-3" dirty="0">
                <a:solidFill>
                  <a:srgbClr val="FFFFFF"/>
                </a:solidFill>
                <a:latin typeface="Trebuchet MS"/>
                <a:cs typeface="Trebuchet MS"/>
              </a:rPr>
              <a:t>high-frequency content </a:t>
            </a:r>
            <a:r>
              <a:rPr sz="1733" spc="-7" dirty="0">
                <a:solidFill>
                  <a:srgbClr val="FFFFFF"/>
                </a:solidFill>
                <a:latin typeface="Trebuchet MS"/>
                <a:cs typeface="Trebuchet MS"/>
              </a:rPr>
              <a:t>(i.e., </a:t>
            </a:r>
            <a:r>
              <a:rPr sz="1733" spc="-3" dirty="0">
                <a:solidFill>
                  <a:srgbClr val="FFFFFF"/>
                </a:solidFill>
                <a:latin typeface="Trebuchet MS"/>
                <a:cs typeface="Trebuchet MS"/>
              </a:rPr>
              <a:t> low-level</a:t>
            </a:r>
            <a:r>
              <a:rPr sz="1733" spc="-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33" spc="-3" dirty="0">
                <a:solidFill>
                  <a:srgbClr val="FFFFFF"/>
                </a:solidFill>
                <a:latin typeface="Trebuchet MS"/>
                <a:cs typeface="Trebuchet MS"/>
              </a:rPr>
              <a:t>details)</a:t>
            </a:r>
            <a:endParaRPr sz="1733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059947" y="6532647"/>
            <a:ext cx="154517" cy="125248"/>
          </a:xfrm>
          <a:prstGeom prst="rect">
            <a:avLst/>
          </a:prstGeom>
        </p:spPr>
        <p:txBody>
          <a:bodyPr vert="horz" wrap="square" lIns="0" tIns="2117" rIns="0" bIns="0" rtlCol="0">
            <a:spAutoFit/>
          </a:bodyPr>
          <a:lstStyle/>
          <a:p>
            <a:pPr marL="25401">
              <a:spcBef>
                <a:spcPts val="17"/>
              </a:spcBef>
            </a:pPr>
            <a:r>
              <a:rPr sz="800" dirty="0">
                <a:solidFill>
                  <a:srgbClr val="8C8C8C"/>
                </a:solidFill>
                <a:latin typeface="Trebuchet MS"/>
                <a:cs typeface="Trebuchet MS"/>
              </a:rPr>
              <a:t>31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007310" y="6103789"/>
            <a:ext cx="6996430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spc="-3" dirty="0">
                <a:latin typeface="Trebuchet MS"/>
                <a:cs typeface="Trebuchet MS"/>
              </a:rPr>
              <a:t>The</a:t>
            </a:r>
            <a:r>
              <a:rPr sz="1600" spc="3" dirty="0">
                <a:latin typeface="Trebuchet MS"/>
                <a:cs typeface="Trebuchet MS"/>
              </a:rPr>
              <a:t> </a:t>
            </a:r>
            <a:r>
              <a:rPr sz="1600" spc="-3" dirty="0">
                <a:latin typeface="Trebuchet MS"/>
                <a:cs typeface="Trebuchet MS"/>
              </a:rPr>
              <a:t>weighting</a:t>
            </a:r>
            <a:r>
              <a:rPr sz="1600" dirty="0">
                <a:latin typeface="Trebuchet MS"/>
                <a:cs typeface="Trebuchet MS"/>
              </a:rPr>
              <a:t> </a:t>
            </a:r>
            <a:r>
              <a:rPr sz="1600" spc="-3" dirty="0">
                <a:latin typeface="Trebuchet MS"/>
                <a:cs typeface="Trebuchet MS"/>
              </a:rPr>
              <a:t>of</a:t>
            </a:r>
            <a:r>
              <a:rPr sz="1600" spc="3" dirty="0">
                <a:latin typeface="Trebuchet MS"/>
                <a:cs typeface="Trebuchet MS"/>
              </a:rPr>
              <a:t> </a:t>
            </a:r>
            <a:r>
              <a:rPr sz="1600" spc="-3" dirty="0">
                <a:latin typeface="Trebuchet MS"/>
                <a:cs typeface="Trebuchet MS"/>
              </a:rPr>
              <a:t>the</a:t>
            </a:r>
            <a:r>
              <a:rPr sz="1600" spc="7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training </a:t>
            </a:r>
            <a:r>
              <a:rPr sz="1600" spc="-3" dirty="0">
                <a:latin typeface="Trebuchet MS"/>
                <a:cs typeface="Trebuchet MS"/>
              </a:rPr>
              <a:t>objective</a:t>
            </a:r>
            <a:r>
              <a:rPr sz="1600" spc="7" dirty="0">
                <a:latin typeface="Trebuchet MS"/>
                <a:cs typeface="Trebuchet MS"/>
              </a:rPr>
              <a:t> </a:t>
            </a:r>
            <a:r>
              <a:rPr sz="1600" spc="-3" dirty="0">
                <a:latin typeface="Trebuchet MS"/>
                <a:cs typeface="Trebuchet MS"/>
              </a:rPr>
              <a:t>for</a:t>
            </a:r>
            <a:r>
              <a:rPr sz="1600" spc="7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different </a:t>
            </a:r>
            <a:r>
              <a:rPr sz="1600" spc="-3" dirty="0">
                <a:latin typeface="Trebuchet MS"/>
                <a:cs typeface="Trebuchet MS"/>
              </a:rPr>
              <a:t>timesteps</a:t>
            </a:r>
            <a:r>
              <a:rPr sz="1600" spc="7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is</a:t>
            </a:r>
            <a:r>
              <a:rPr sz="1600" spc="7" dirty="0">
                <a:latin typeface="Trebuchet MS"/>
                <a:cs typeface="Trebuchet MS"/>
              </a:rPr>
              <a:t> </a:t>
            </a:r>
            <a:r>
              <a:rPr sz="1600" spc="-3" dirty="0">
                <a:latin typeface="Trebuchet MS"/>
                <a:cs typeface="Trebuchet MS"/>
              </a:rPr>
              <a:t>important!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F4CE9E80-B9D1-AFC0-85E6-0BC8C9CBB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1E9AF-DCCF-4E1C-8F62-1CA023CBFCB7}" type="datetime1">
              <a:rPr lang="en-US" smtClean="0"/>
              <a:t>11/12/2025</a:t>
            </a:fld>
            <a:endParaRPr lang="en-US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1822991F-A48D-6280-BAAB-A5AB79638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2C7660EF-B04A-C41A-7CDB-30BF62D36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76880" y="6526446"/>
            <a:ext cx="120650" cy="131660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800" spc="-13" dirty="0">
                <a:solidFill>
                  <a:srgbClr val="8C8C8C"/>
                </a:solidFill>
                <a:latin typeface="Trebuchet MS"/>
                <a:cs typeface="Trebuchet MS"/>
              </a:rPr>
              <a:t>32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19400" y="931614"/>
            <a:ext cx="6142568" cy="562547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spcBef>
                <a:spcPts val="67"/>
              </a:spcBef>
            </a:pPr>
            <a:r>
              <a:rPr spc="-13" dirty="0"/>
              <a:t>Connection</a:t>
            </a:r>
            <a:r>
              <a:rPr spc="-40" dirty="0"/>
              <a:t> </a:t>
            </a:r>
            <a:r>
              <a:rPr spc="-7" dirty="0"/>
              <a:t>to</a:t>
            </a:r>
            <a:r>
              <a:rPr spc="-43" dirty="0"/>
              <a:t> </a:t>
            </a:r>
            <a:r>
              <a:rPr spc="-13" dirty="0"/>
              <a:t>VAEs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26661" y="2332735"/>
            <a:ext cx="6606963" cy="263478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533" spc="3" dirty="0">
                <a:latin typeface="Trebuchet MS"/>
                <a:cs typeface="Trebuchet MS"/>
              </a:rPr>
              <a:t>Diffusion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models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can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be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considered</a:t>
            </a:r>
            <a:r>
              <a:rPr sz="1533" spc="23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as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dirty="0">
                <a:latin typeface="Trebuchet MS"/>
                <a:cs typeface="Trebuchet MS"/>
              </a:rPr>
              <a:t>a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special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form</a:t>
            </a:r>
            <a:r>
              <a:rPr sz="1533" spc="30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of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hierarchical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VAEs.</a:t>
            </a:r>
            <a:endParaRPr sz="1533">
              <a:latin typeface="Trebuchet MS"/>
              <a:cs typeface="Trebuchet MS"/>
            </a:endParaRPr>
          </a:p>
          <a:p>
            <a:pPr>
              <a:spcBef>
                <a:spcPts val="3"/>
              </a:spcBef>
            </a:pPr>
            <a:endParaRPr sz="1567">
              <a:latin typeface="Trebuchet MS"/>
              <a:cs typeface="Trebuchet MS"/>
            </a:endParaRPr>
          </a:p>
          <a:p>
            <a:pPr marL="8467"/>
            <a:r>
              <a:rPr sz="1533" spc="7" dirty="0">
                <a:latin typeface="Trebuchet MS"/>
                <a:cs typeface="Trebuchet MS"/>
              </a:rPr>
              <a:t>However,</a:t>
            </a:r>
            <a:r>
              <a:rPr sz="1533" spc="10" dirty="0">
                <a:latin typeface="Trebuchet MS"/>
                <a:cs typeface="Trebuchet MS"/>
              </a:rPr>
              <a:t> </a:t>
            </a:r>
            <a:r>
              <a:rPr sz="1533" dirty="0">
                <a:latin typeface="Trebuchet MS"/>
                <a:cs typeface="Trebuchet MS"/>
              </a:rPr>
              <a:t>in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diffusion</a:t>
            </a:r>
            <a:r>
              <a:rPr sz="1533" spc="1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models:</a:t>
            </a:r>
            <a:endParaRPr sz="1533">
              <a:latin typeface="Trebuchet MS"/>
              <a:cs typeface="Trebuchet MS"/>
            </a:endParaRPr>
          </a:p>
          <a:p>
            <a:pPr>
              <a:spcBef>
                <a:spcPts val="20"/>
              </a:spcBef>
            </a:pPr>
            <a:endParaRPr sz="1567">
              <a:latin typeface="Trebuchet MS"/>
              <a:cs typeface="Trebuchet MS"/>
            </a:endParaRPr>
          </a:p>
          <a:p>
            <a:pPr marL="237079" indent="-228611">
              <a:buClr>
                <a:srgbClr val="CDCDCD"/>
              </a:buClr>
              <a:buFont typeface="Arial MT"/>
              <a:buChar char="•"/>
              <a:tabLst>
                <a:tab pos="236655" algn="l"/>
                <a:tab pos="237079" algn="l"/>
              </a:tabLst>
            </a:pPr>
            <a:r>
              <a:rPr sz="1533" spc="3" dirty="0">
                <a:latin typeface="Trebuchet MS"/>
                <a:cs typeface="Trebuchet MS"/>
              </a:rPr>
              <a:t>The </a:t>
            </a:r>
            <a:r>
              <a:rPr sz="1533" spc="7" dirty="0">
                <a:latin typeface="Trebuchet MS"/>
                <a:cs typeface="Trebuchet MS"/>
              </a:rPr>
              <a:t>encoder </a:t>
            </a:r>
            <a:r>
              <a:rPr sz="1533" dirty="0">
                <a:latin typeface="Trebuchet MS"/>
                <a:cs typeface="Trebuchet MS"/>
              </a:rPr>
              <a:t>is</a:t>
            </a:r>
            <a:r>
              <a:rPr sz="1533" spc="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fixed</a:t>
            </a:r>
            <a:endParaRPr sz="1533">
              <a:latin typeface="Trebuchet MS"/>
              <a:cs typeface="Trebuchet MS"/>
            </a:endParaRPr>
          </a:p>
          <a:p>
            <a:pPr>
              <a:spcBef>
                <a:spcPts val="7"/>
              </a:spcBef>
              <a:buClr>
                <a:srgbClr val="CDCDCD"/>
              </a:buClr>
              <a:buFont typeface="Arial MT"/>
              <a:buChar char="•"/>
            </a:pPr>
            <a:endParaRPr sz="1567">
              <a:latin typeface="Trebuchet MS"/>
              <a:cs typeface="Trebuchet MS"/>
            </a:endParaRPr>
          </a:p>
          <a:p>
            <a:pPr marL="237079" indent="-228611">
              <a:buClr>
                <a:srgbClr val="CDCDCD"/>
              </a:buClr>
              <a:buFont typeface="Arial MT"/>
              <a:buChar char="•"/>
              <a:tabLst>
                <a:tab pos="236655" algn="l"/>
                <a:tab pos="237079" algn="l"/>
              </a:tabLst>
            </a:pPr>
            <a:r>
              <a:rPr sz="1533" spc="3" dirty="0">
                <a:latin typeface="Trebuchet MS"/>
                <a:cs typeface="Trebuchet MS"/>
              </a:rPr>
              <a:t>The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latent</a:t>
            </a:r>
            <a:r>
              <a:rPr sz="1533" spc="1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variables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have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the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same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dimension</a:t>
            </a:r>
            <a:r>
              <a:rPr sz="1533" spc="10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as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the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data</a:t>
            </a:r>
            <a:endParaRPr sz="1533">
              <a:latin typeface="Trebuchet MS"/>
              <a:cs typeface="Trebuchet MS"/>
            </a:endParaRPr>
          </a:p>
          <a:p>
            <a:pPr>
              <a:spcBef>
                <a:spcPts val="30"/>
              </a:spcBef>
              <a:buClr>
                <a:srgbClr val="CDCDCD"/>
              </a:buClr>
              <a:buFont typeface="Arial MT"/>
              <a:buChar char="•"/>
            </a:pPr>
            <a:endParaRPr sz="1600">
              <a:latin typeface="Trebuchet MS"/>
              <a:cs typeface="Trebuchet MS"/>
            </a:endParaRPr>
          </a:p>
          <a:p>
            <a:pPr marL="237079" indent="-228611">
              <a:buClr>
                <a:srgbClr val="CDCDCD"/>
              </a:buClr>
              <a:buFont typeface="Arial MT"/>
              <a:buChar char="•"/>
              <a:tabLst>
                <a:tab pos="236655" algn="l"/>
                <a:tab pos="237079" algn="l"/>
              </a:tabLst>
            </a:pPr>
            <a:r>
              <a:rPr sz="1533" spc="3" dirty="0">
                <a:latin typeface="Trebuchet MS"/>
                <a:cs typeface="Trebuchet MS"/>
              </a:rPr>
              <a:t>The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denoising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model</a:t>
            </a:r>
            <a:r>
              <a:rPr sz="1533" spc="10" dirty="0">
                <a:latin typeface="Trebuchet MS"/>
                <a:cs typeface="Trebuchet MS"/>
              </a:rPr>
              <a:t> </a:t>
            </a:r>
            <a:r>
              <a:rPr sz="1533" dirty="0">
                <a:latin typeface="Trebuchet MS"/>
                <a:cs typeface="Trebuchet MS"/>
              </a:rPr>
              <a:t>is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shared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across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different</a:t>
            </a:r>
            <a:r>
              <a:rPr sz="1533" spc="1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timestep</a:t>
            </a:r>
            <a:endParaRPr sz="1533">
              <a:latin typeface="Trebuchet MS"/>
              <a:cs typeface="Trebuchet MS"/>
            </a:endParaRPr>
          </a:p>
          <a:p>
            <a:pPr>
              <a:spcBef>
                <a:spcPts val="3"/>
              </a:spcBef>
              <a:buClr>
                <a:srgbClr val="CDCDCD"/>
              </a:buClr>
              <a:buFont typeface="Arial MT"/>
              <a:buChar char="•"/>
            </a:pPr>
            <a:endParaRPr sz="1567">
              <a:latin typeface="Trebuchet MS"/>
              <a:cs typeface="Trebuchet MS"/>
            </a:endParaRPr>
          </a:p>
          <a:p>
            <a:pPr marL="237079" indent="-228611">
              <a:buClr>
                <a:srgbClr val="CDCDCD"/>
              </a:buClr>
              <a:buFont typeface="Arial MT"/>
              <a:buChar char="•"/>
              <a:tabLst>
                <a:tab pos="236655" algn="l"/>
                <a:tab pos="237079" algn="l"/>
              </a:tabLst>
            </a:pPr>
            <a:r>
              <a:rPr sz="1533" spc="3" dirty="0">
                <a:latin typeface="Trebuchet MS"/>
                <a:cs typeface="Trebuchet MS"/>
              </a:rPr>
              <a:t>The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model</a:t>
            </a:r>
            <a:r>
              <a:rPr sz="1533" spc="10" dirty="0">
                <a:latin typeface="Trebuchet MS"/>
                <a:cs typeface="Trebuchet MS"/>
              </a:rPr>
              <a:t> </a:t>
            </a:r>
            <a:r>
              <a:rPr sz="1533" dirty="0">
                <a:latin typeface="Trebuchet MS"/>
                <a:cs typeface="Trebuchet MS"/>
              </a:rPr>
              <a:t>is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trained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with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some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reweighting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of</a:t>
            </a:r>
            <a:r>
              <a:rPr sz="1533" spc="10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the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variational</a:t>
            </a:r>
            <a:r>
              <a:rPr sz="1533" spc="1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bound.</a:t>
            </a:r>
            <a:endParaRPr sz="1533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5133" y="5806090"/>
            <a:ext cx="5198533" cy="336973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>
              <a:spcBef>
                <a:spcPts val="67"/>
              </a:spcBef>
            </a:pPr>
            <a:r>
              <a:rPr sz="1067" u="sng" spc="-8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V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ahda</a:t>
            </a:r>
            <a:r>
              <a:rPr sz="1067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t</a:t>
            </a:r>
            <a:r>
              <a:rPr sz="1067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an</a:t>
            </a:r>
            <a:r>
              <a:rPr sz="1067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d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Kau</a:t>
            </a:r>
            <a:r>
              <a:rPr sz="1067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t</a:t>
            </a:r>
            <a:r>
              <a:rPr sz="1067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z,</a:t>
            </a:r>
            <a:r>
              <a:rPr sz="1067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N</a:t>
            </a:r>
            <a:r>
              <a:rPr sz="1067" u="sng" spc="-8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V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AE</a:t>
            </a:r>
            <a:r>
              <a:rPr sz="1067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:</a:t>
            </a:r>
            <a:r>
              <a:rPr sz="1067" u="sng" spc="-5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A</a:t>
            </a:r>
            <a:r>
              <a:rPr sz="1067" u="sng" spc="-60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D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ee</a:t>
            </a:r>
            <a:r>
              <a:rPr sz="1067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p </a:t>
            </a:r>
            <a:r>
              <a:rPr sz="1067" u="sng" spc="-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Hi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e</a:t>
            </a:r>
            <a:r>
              <a:rPr sz="1067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r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a</a:t>
            </a:r>
            <a:r>
              <a:rPr sz="1067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rc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h</a:t>
            </a:r>
            <a:r>
              <a:rPr sz="1067" u="sng" spc="-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i</a:t>
            </a:r>
            <a:r>
              <a:rPr sz="1067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c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a</a:t>
            </a:r>
            <a:r>
              <a:rPr sz="1067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l </a:t>
            </a:r>
            <a:r>
              <a:rPr sz="1067" u="sng" spc="-8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V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a</a:t>
            </a:r>
            <a:r>
              <a:rPr sz="1067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r</a:t>
            </a:r>
            <a:r>
              <a:rPr sz="1067" u="sng" spc="-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i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a</a:t>
            </a:r>
            <a:r>
              <a:rPr sz="1067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t</a:t>
            </a:r>
            <a:r>
              <a:rPr sz="1067" u="sng" spc="-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i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ona</a:t>
            </a:r>
            <a:r>
              <a:rPr sz="1067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l</a:t>
            </a:r>
            <a:r>
              <a:rPr sz="1067" u="sng" spc="-60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Au</a:t>
            </a:r>
            <a:r>
              <a:rPr sz="1067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t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oen</a:t>
            </a:r>
            <a:r>
              <a:rPr sz="1067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c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ode</a:t>
            </a:r>
            <a:r>
              <a:rPr sz="1067" u="sng" spc="-5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r</a:t>
            </a:r>
            <a:r>
              <a:rPr sz="1067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,</a:t>
            </a:r>
            <a:r>
              <a:rPr sz="1067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N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eu</a:t>
            </a:r>
            <a:r>
              <a:rPr sz="1067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r</a:t>
            </a:r>
            <a:r>
              <a:rPr sz="1067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I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P</a:t>
            </a:r>
            <a:r>
              <a:rPr sz="1067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S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202</a:t>
            </a:r>
            <a:r>
              <a:rPr sz="1067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0 </a:t>
            </a:r>
            <a:r>
              <a:rPr sz="1067" u="sng" spc="-20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spc="-20" dirty="0">
                <a:solidFill>
                  <a:srgbClr val="0071C5"/>
                </a:solidFill>
                <a:latin typeface="Arial MT"/>
                <a:cs typeface="Arial MT"/>
              </a:rPr>
              <a:t> </a:t>
            </a:r>
            <a:r>
              <a:rPr sz="1067" u="sng" spc="-1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Sønderby,</a:t>
            </a:r>
            <a:r>
              <a:rPr sz="1067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et</a:t>
            </a:r>
            <a:r>
              <a:rPr sz="1067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al..</a:t>
            </a:r>
            <a:r>
              <a:rPr sz="1067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Ladder</a:t>
            </a:r>
            <a:r>
              <a:rPr sz="1067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variational</a:t>
            </a:r>
            <a:r>
              <a:rPr sz="1067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autoencoders,</a:t>
            </a:r>
            <a:r>
              <a:rPr sz="1067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NeurIPS</a:t>
            </a:r>
            <a:r>
              <a:rPr sz="1067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2016.</a:t>
            </a:r>
            <a:endParaRPr sz="1067" dirty="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44543" y="2058102"/>
            <a:ext cx="1190843" cy="427193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004315-FF06-5C06-7EA7-E2B748A54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3DD63-5EDE-49BB-A529-B67C5ABB6576}" type="datetime1">
              <a:rPr lang="en-US" smtClean="0"/>
              <a:t>11/12/2025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4D5792-7F13-7CE2-8B88-50381B22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C6AC19-BBF7-8825-3F1D-B89CDAE9C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Recap of Previous Lecture</a:t>
            </a:r>
          </a:p>
          <a:p>
            <a:r>
              <a:rPr lang="en-US" dirty="0">
                <a:solidFill>
                  <a:srgbClr val="00B050"/>
                </a:solidFill>
              </a:rPr>
              <a:t>Today’s Lecture</a:t>
            </a:r>
          </a:p>
          <a:p>
            <a:pPr lvl="1"/>
            <a:r>
              <a:rPr lang="en-US" sz="2400" spc="-3" dirty="0"/>
              <a:t>Denoising</a:t>
            </a:r>
            <a:r>
              <a:rPr lang="en-US" sz="2400" spc="13" dirty="0"/>
              <a:t> </a:t>
            </a:r>
            <a:r>
              <a:rPr lang="en-US" sz="2400" spc="-3" dirty="0"/>
              <a:t>Diffusion Models</a:t>
            </a:r>
          </a:p>
          <a:p>
            <a:pPr lvl="1"/>
            <a:r>
              <a:rPr lang="en-US" spc="-3" dirty="0"/>
              <a:t>Stable Diffusion: Latent Diffusion Model</a:t>
            </a:r>
            <a:endParaRPr lang="en-US" dirty="0"/>
          </a:p>
          <a:p>
            <a:pPr lvl="1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CF7F2-A261-4E2C-9521-D44C3D4B53E8}" type="datetime1">
              <a:rPr lang="en-US" smtClean="0"/>
              <a:t>11/12/2025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Goals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48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1059947" y="6532647"/>
            <a:ext cx="154517" cy="125248"/>
          </a:xfrm>
          <a:prstGeom prst="rect">
            <a:avLst/>
          </a:prstGeom>
        </p:spPr>
        <p:txBody>
          <a:bodyPr vert="horz" wrap="square" lIns="0" tIns="2117" rIns="0" bIns="0" rtlCol="0">
            <a:spAutoFit/>
          </a:bodyPr>
          <a:lstStyle/>
          <a:p>
            <a:pPr marL="25401">
              <a:spcBef>
                <a:spcPts val="17"/>
              </a:spcBef>
            </a:pPr>
            <a:r>
              <a:rPr sz="800" dirty="0">
                <a:solidFill>
                  <a:srgbClr val="8C8C8C"/>
                </a:solidFill>
                <a:latin typeface="Trebuchet MS"/>
                <a:cs typeface="Trebuchet MS"/>
              </a:rPr>
              <a:t>33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9200" y="621915"/>
            <a:ext cx="8585200" cy="940941"/>
          </a:xfrm>
          <a:prstGeom prst="rect">
            <a:avLst/>
          </a:prstGeom>
        </p:spPr>
        <p:txBody>
          <a:bodyPr vert="horz" wrap="square" lIns="0" tIns="65701" rIns="0" bIns="0" rtlCol="0" anchor="ctr">
            <a:spAutoFit/>
          </a:bodyPr>
          <a:lstStyle/>
          <a:p>
            <a:pPr marL="2117">
              <a:spcBef>
                <a:spcPts val="67"/>
              </a:spcBef>
            </a:pPr>
            <a:r>
              <a:rPr spc="-13" dirty="0"/>
              <a:t>Summary</a:t>
            </a:r>
          </a:p>
          <a:p>
            <a:pPr>
              <a:spcBef>
                <a:spcPts val="60"/>
              </a:spcBef>
            </a:pPr>
            <a:r>
              <a:rPr sz="2000" spc="-3" dirty="0">
                <a:solidFill>
                  <a:srgbClr val="890C58"/>
                </a:solidFill>
              </a:rPr>
              <a:t>Denoising</a:t>
            </a:r>
            <a:r>
              <a:rPr sz="2000" spc="-17" dirty="0">
                <a:solidFill>
                  <a:srgbClr val="890C58"/>
                </a:solidFill>
              </a:rPr>
              <a:t> </a:t>
            </a:r>
            <a:r>
              <a:rPr sz="2000" spc="-3" dirty="0">
                <a:solidFill>
                  <a:srgbClr val="890C58"/>
                </a:solidFill>
              </a:rPr>
              <a:t>Diffusion</a:t>
            </a:r>
            <a:r>
              <a:rPr sz="2000" spc="-17" dirty="0">
                <a:solidFill>
                  <a:srgbClr val="890C58"/>
                </a:solidFill>
              </a:rPr>
              <a:t> </a:t>
            </a:r>
            <a:r>
              <a:rPr sz="2000" spc="-3" dirty="0">
                <a:solidFill>
                  <a:srgbClr val="890C58"/>
                </a:solidFill>
              </a:rPr>
              <a:t>Probabilistic</a:t>
            </a:r>
            <a:r>
              <a:rPr sz="2000" spc="-13" dirty="0">
                <a:solidFill>
                  <a:srgbClr val="890C58"/>
                </a:solidFill>
              </a:rPr>
              <a:t> </a:t>
            </a:r>
            <a:r>
              <a:rPr sz="2000" spc="-3" dirty="0">
                <a:solidFill>
                  <a:srgbClr val="890C58"/>
                </a:solidFill>
              </a:rPr>
              <a:t>Models</a:t>
            </a:r>
            <a:endParaRPr sz="2000" dirty="0"/>
          </a:p>
        </p:txBody>
      </p:sp>
      <p:sp>
        <p:nvSpPr>
          <p:cNvPr id="3" name="object 3"/>
          <p:cNvSpPr txBox="1"/>
          <p:nvPr/>
        </p:nvSpPr>
        <p:spPr>
          <a:xfrm>
            <a:off x="533400" y="1981200"/>
            <a:ext cx="10756053" cy="357343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en-US" sz="1533" spc="7" dirty="0">
                <a:latin typeface="Trebuchet MS"/>
                <a:cs typeface="Trebuchet MS"/>
              </a:rPr>
              <a:t>D</a:t>
            </a:r>
            <a:r>
              <a:rPr sz="1533" spc="7" dirty="0">
                <a:latin typeface="Trebuchet MS"/>
                <a:cs typeface="Trebuchet MS"/>
              </a:rPr>
              <a:t>enoising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diffusion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probabilistic</a:t>
            </a:r>
            <a:r>
              <a:rPr sz="1533" spc="1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models.</a:t>
            </a:r>
            <a:endParaRPr sz="1533" dirty="0">
              <a:latin typeface="Trebuchet MS"/>
              <a:cs typeface="Trebuchet MS"/>
            </a:endParaRPr>
          </a:p>
          <a:p>
            <a:pPr marL="8467" marR="3387">
              <a:lnSpc>
                <a:spcPts val="3680"/>
              </a:lnSpc>
              <a:spcBef>
                <a:spcPts val="413"/>
              </a:spcBef>
            </a:pPr>
            <a:r>
              <a:rPr sz="1533" spc="3" dirty="0">
                <a:latin typeface="Trebuchet MS"/>
                <a:cs typeface="Trebuchet MS"/>
              </a:rPr>
              <a:t>The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model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dirty="0">
                <a:latin typeface="Trebuchet MS"/>
                <a:cs typeface="Trebuchet MS"/>
              </a:rPr>
              <a:t>is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trained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by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sampling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from</a:t>
            </a:r>
            <a:r>
              <a:rPr sz="1533" spc="23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the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forward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diffusion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process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and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training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dirty="0">
                <a:latin typeface="Trebuchet MS"/>
                <a:cs typeface="Trebuchet MS"/>
              </a:rPr>
              <a:t>a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denoising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model</a:t>
            </a:r>
            <a:r>
              <a:rPr sz="1533" spc="10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to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predict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the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noise. </a:t>
            </a:r>
            <a:r>
              <a:rPr sz="1533" spc="-45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We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discussed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how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the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forward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process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perturbs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the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data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distribution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or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data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samples.</a:t>
            </a:r>
            <a:endParaRPr sz="1533" dirty="0">
              <a:latin typeface="Trebuchet MS"/>
              <a:cs typeface="Trebuchet MS"/>
            </a:endParaRPr>
          </a:p>
          <a:p>
            <a:pPr marL="8467">
              <a:spcBef>
                <a:spcPts val="1393"/>
              </a:spcBef>
            </a:pPr>
            <a:r>
              <a:rPr sz="1533" spc="3" dirty="0">
                <a:latin typeface="Trebuchet MS"/>
                <a:cs typeface="Trebuchet MS"/>
              </a:rPr>
              <a:t>The</a:t>
            </a:r>
            <a:r>
              <a:rPr sz="1533" spc="10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devil </a:t>
            </a:r>
            <a:r>
              <a:rPr sz="1533" dirty="0">
                <a:latin typeface="Trebuchet MS"/>
                <a:cs typeface="Trebuchet MS"/>
              </a:rPr>
              <a:t>is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dirty="0">
                <a:latin typeface="Trebuchet MS"/>
                <a:cs typeface="Trebuchet MS"/>
              </a:rPr>
              <a:t>in</a:t>
            </a:r>
            <a:r>
              <a:rPr sz="1533" spc="7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the</a:t>
            </a:r>
            <a:r>
              <a:rPr sz="1533" spc="1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details:</a:t>
            </a:r>
            <a:endParaRPr sz="1533" dirty="0">
              <a:latin typeface="Trebuchet MS"/>
              <a:cs typeface="Trebuchet MS"/>
            </a:endParaRPr>
          </a:p>
          <a:p>
            <a:pPr>
              <a:spcBef>
                <a:spcPts val="30"/>
              </a:spcBef>
            </a:pPr>
            <a:endParaRPr sz="1600" dirty="0">
              <a:latin typeface="Trebuchet MS"/>
              <a:cs typeface="Trebuchet MS"/>
            </a:endParaRPr>
          </a:p>
          <a:p>
            <a:pPr marL="237079" indent="-228611">
              <a:buClr>
                <a:srgbClr val="CDCDCD"/>
              </a:buClr>
              <a:buFont typeface="Arial MT"/>
              <a:buChar char="•"/>
              <a:tabLst>
                <a:tab pos="236655" algn="l"/>
                <a:tab pos="237079" algn="l"/>
              </a:tabLst>
            </a:pPr>
            <a:r>
              <a:rPr sz="1533" spc="7" dirty="0">
                <a:solidFill>
                  <a:srgbClr val="FF0000"/>
                </a:solidFill>
                <a:latin typeface="Trebuchet MS"/>
                <a:cs typeface="Trebuchet MS"/>
              </a:rPr>
              <a:t>Network</a:t>
            </a:r>
            <a:r>
              <a:rPr sz="1533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533" spc="7" dirty="0">
                <a:solidFill>
                  <a:srgbClr val="FF0000"/>
                </a:solidFill>
                <a:latin typeface="Trebuchet MS"/>
                <a:cs typeface="Trebuchet MS"/>
              </a:rPr>
              <a:t>architectures</a:t>
            </a:r>
            <a:endParaRPr sz="1533" dirty="0">
              <a:solidFill>
                <a:srgbClr val="FF0000"/>
              </a:solidFill>
              <a:latin typeface="Trebuchet MS"/>
              <a:cs typeface="Trebuchet MS"/>
            </a:endParaRPr>
          </a:p>
          <a:p>
            <a:pPr>
              <a:spcBef>
                <a:spcPts val="3"/>
              </a:spcBef>
              <a:buClr>
                <a:srgbClr val="CDCDCD"/>
              </a:buClr>
              <a:buFont typeface="Arial MT"/>
              <a:buChar char="•"/>
            </a:pPr>
            <a:endParaRPr sz="1567" dirty="0">
              <a:solidFill>
                <a:srgbClr val="FF0000"/>
              </a:solidFill>
              <a:latin typeface="Trebuchet MS"/>
              <a:cs typeface="Trebuchet MS"/>
            </a:endParaRPr>
          </a:p>
          <a:p>
            <a:pPr marL="237079" indent="-228611">
              <a:spcBef>
                <a:spcPts val="3"/>
              </a:spcBef>
              <a:buClr>
                <a:srgbClr val="CDCDCD"/>
              </a:buClr>
              <a:buFont typeface="Arial MT"/>
              <a:buChar char="•"/>
              <a:tabLst>
                <a:tab pos="236655" algn="l"/>
                <a:tab pos="237079" algn="l"/>
              </a:tabLst>
            </a:pPr>
            <a:r>
              <a:rPr sz="1533" spc="7" dirty="0">
                <a:solidFill>
                  <a:srgbClr val="FF0000"/>
                </a:solidFill>
                <a:latin typeface="Trebuchet MS"/>
                <a:cs typeface="Trebuchet MS"/>
              </a:rPr>
              <a:t>Objective</a:t>
            </a:r>
            <a:r>
              <a:rPr sz="1533" spc="-1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533" spc="7" dirty="0">
                <a:solidFill>
                  <a:srgbClr val="FF0000"/>
                </a:solidFill>
                <a:latin typeface="Trebuchet MS"/>
                <a:cs typeface="Trebuchet MS"/>
              </a:rPr>
              <a:t>weighting</a:t>
            </a:r>
            <a:endParaRPr sz="1533" dirty="0">
              <a:solidFill>
                <a:srgbClr val="FF0000"/>
              </a:solidFill>
              <a:latin typeface="Trebuchet MS"/>
              <a:cs typeface="Trebuchet MS"/>
            </a:endParaRPr>
          </a:p>
          <a:p>
            <a:pPr>
              <a:spcBef>
                <a:spcPts val="3"/>
              </a:spcBef>
              <a:buClr>
                <a:srgbClr val="CDCDCD"/>
              </a:buClr>
              <a:buFont typeface="Arial MT"/>
              <a:buChar char="•"/>
            </a:pPr>
            <a:endParaRPr sz="1567" dirty="0">
              <a:solidFill>
                <a:srgbClr val="FF0000"/>
              </a:solidFill>
              <a:latin typeface="Trebuchet MS"/>
              <a:cs typeface="Trebuchet MS"/>
            </a:endParaRPr>
          </a:p>
          <a:p>
            <a:pPr marL="237079" indent="-228611">
              <a:buClr>
                <a:srgbClr val="CDCDCD"/>
              </a:buClr>
              <a:buFont typeface="Arial MT"/>
              <a:buChar char="•"/>
              <a:tabLst>
                <a:tab pos="236655" algn="l"/>
                <a:tab pos="237079" algn="l"/>
              </a:tabLst>
            </a:pPr>
            <a:r>
              <a:rPr sz="1533" spc="3" dirty="0">
                <a:solidFill>
                  <a:srgbClr val="FF0000"/>
                </a:solidFill>
                <a:latin typeface="Trebuchet MS"/>
                <a:cs typeface="Trebuchet MS"/>
              </a:rPr>
              <a:t>Diffusion</a:t>
            </a:r>
            <a:r>
              <a:rPr sz="1533" spc="13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533" spc="10" dirty="0">
                <a:solidFill>
                  <a:srgbClr val="FF0000"/>
                </a:solidFill>
                <a:latin typeface="Trebuchet MS"/>
                <a:cs typeface="Trebuchet MS"/>
              </a:rPr>
              <a:t>parameters</a:t>
            </a:r>
            <a:r>
              <a:rPr sz="1533" spc="13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533" spc="7" dirty="0">
                <a:solidFill>
                  <a:srgbClr val="FF0000"/>
                </a:solidFill>
                <a:latin typeface="Trebuchet MS"/>
                <a:cs typeface="Trebuchet MS"/>
              </a:rPr>
              <a:t>(i.e.,</a:t>
            </a:r>
            <a:r>
              <a:rPr sz="1533" spc="1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533" spc="7" dirty="0">
                <a:solidFill>
                  <a:srgbClr val="FF0000"/>
                </a:solidFill>
                <a:latin typeface="Trebuchet MS"/>
                <a:cs typeface="Trebuchet MS"/>
              </a:rPr>
              <a:t>noise</a:t>
            </a:r>
            <a:r>
              <a:rPr sz="1533" spc="13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533" spc="7" dirty="0">
                <a:solidFill>
                  <a:srgbClr val="FF0000"/>
                </a:solidFill>
                <a:latin typeface="Trebuchet MS"/>
                <a:cs typeface="Trebuchet MS"/>
              </a:rPr>
              <a:t>schedule)</a:t>
            </a:r>
            <a:endParaRPr sz="1533" dirty="0">
              <a:solidFill>
                <a:srgbClr val="FF0000"/>
              </a:solidFill>
              <a:latin typeface="Trebuchet MS"/>
              <a:cs typeface="Trebuchet MS"/>
            </a:endParaRPr>
          </a:p>
          <a:p>
            <a:pPr>
              <a:spcBef>
                <a:spcPts val="20"/>
              </a:spcBef>
            </a:pPr>
            <a:endParaRPr sz="1567" dirty="0">
              <a:latin typeface="Trebuchet MS"/>
              <a:cs typeface="Trebuchet MS"/>
            </a:endParaRPr>
          </a:p>
          <a:p>
            <a:pPr marL="8467"/>
            <a:r>
              <a:rPr sz="1533" spc="7" dirty="0">
                <a:latin typeface="Trebuchet MS"/>
                <a:cs typeface="Trebuchet MS"/>
              </a:rPr>
              <a:t>See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“Elucidating</a:t>
            </a:r>
            <a:r>
              <a:rPr sz="1533" u="sng" spc="20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533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the</a:t>
            </a:r>
            <a:r>
              <a:rPr sz="1533" u="sng" spc="20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533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Design</a:t>
            </a:r>
            <a:r>
              <a:rPr sz="1533" u="sng" spc="20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533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Space</a:t>
            </a:r>
            <a:r>
              <a:rPr sz="1533" u="sng" spc="20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533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of</a:t>
            </a:r>
            <a:r>
              <a:rPr sz="1533" u="sng" spc="1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533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Diffusion-Based</a:t>
            </a:r>
            <a:r>
              <a:rPr sz="1533" u="sng" spc="1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533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Generative</a:t>
            </a:r>
            <a:r>
              <a:rPr sz="1533" u="sng" spc="20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533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Models”</a:t>
            </a:r>
            <a:r>
              <a:rPr sz="1533" u="sng" spc="1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533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by</a:t>
            </a:r>
            <a:r>
              <a:rPr sz="1533" u="sng" spc="2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533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Karras</a:t>
            </a:r>
            <a:r>
              <a:rPr sz="1533" u="sng" spc="2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533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et</a:t>
            </a:r>
            <a:r>
              <a:rPr sz="1533" u="sng" spc="1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 </a:t>
            </a:r>
            <a:r>
              <a:rPr sz="1533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Trebuchet MS"/>
                <a:cs typeface="Trebuchet MS"/>
              </a:rPr>
              <a:t>al.</a:t>
            </a:r>
            <a:r>
              <a:rPr sz="1533" spc="17" dirty="0">
                <a:solidFill>
                  <a:srgbClr val="0071C5"/>
                </a:solidFill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for</a:t>
            </a:r>
            <a:r>
              <a:rPr sz="1533" spc="2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important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design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decisions.</a:t>
            </a:r>
            <a:endParaRPr sz="1533" dirty="0">
              <a:latin typeface="Trebuchet MS"/>
              <a:cs typeface="Trebuchet M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B3B83D-EA9D-A028-2E41-D9355F739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59D81-F6A6-48DE-A5E4-A36DB565E338}" type="datetime1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D079C7-247D-4245-193D-F67F98DC2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961100-9CF0-B096-2D48-F14C4E533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0F43AE-E3A6-72B6-609E-2C4BAE01B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DAF80-F333-475B-B3DB-0AEEC49EE2BC}" type="datetime1">
              <a:rPr lang="en-US" smtClean="0"/>
              <a:t>11/12/2025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98C113-53C2-DD19-3460-68BFF6F28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DDAD42-F1BB-D14E-93EE-9DD258413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2B0B855-417D-CCB9-709C-530B938E5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09900"/>
            <a:ext cx="10972800" cy="8382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Stable Diffusion</a:t>
            </a:r>
            <a:r>
              <a:rPr lang="en-US" dirty="0"/>
              <a:t>: High-Resolution Image Synthesis with Latent Diffusion Models</a:t>
            </a:r>
          </a:p>
        </p:txBody>
      </p:sp>
    </p:spTree>
    <p:extLst>
      <p:ext uri="{BB962C8B-B14F-4D97-AF65-F5344CB8AC3E}">
        <p14:creationId xmlns:p14="http://schemas.microsoft.com/office/powerpoint/2010/main" val="3646848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B1E335-39C8-72C4-1E16-D58468373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rgbClr val="00B050"/>
                </a:solidFill>
              </a:rPr>
              <a:t>Diffusion models (DMs) </a:t>
            </a:r>
            <a:r>
              <a:rPr lang="en-US" dirty="0"/>
              <a:t>achieve state-of-the-art synthesis results on images by decomposing the image formation process into a </a:t>
            </a:r>
            <a:r>
              <a:rPr lang="en-US" dirty="0">
                <a:solidFill>
                  <a:srgbClr val="FF0000"/>
                </a:solidFill>
              </a:rPr>
              <a:t>sequential application of denoising autoencoders</a:t>
            </a:r>
          </a:p>
          <a:p>
            <a:r>
              <a:rPr lang="en-US" dirty="0"/>
              <a:t>These models typically operate directly in </a:t>
            </a:r>
            <a:r>
              <a:rPr lang="en-US" dirty="0">
                <a:solidFill>
                  <a:srgbClr val="FFC000"/>
                </a:solidFill>
              </a:rPr>
              <a:t>pixel space, optimization of powerful DMs often consumes hundreds of GPU days </a:t>
            </a:r>
          </a:p>
          <a:p>
            <a:r>
              <a:rPr lang="en-US" dirty="0"/>
              <a:t>Inference is </a:t>
            </a:r>
            <a:r>
              <a:rPr lang="en-US" dirty="0">
                <a:solidFill>
                  <a:srgbClr val="FF0000"/>
                </a:solidFill>
              </a:rPr>
              <a:t>expensive due to sequential evaluations</a:t>
            </a:r>
            <a:r>
              <a:rPr lang="en-US" dirty="0"/>
              <a:t>. </a:t>
            </a:r>
          </a:p>
          <a:p>
            <a:r>
              <a:rPr lang="en-US" dirty="0"/>
              <a:t>To enable DM training on </a:t>
            </a:r>
            <a:r>
              <a:rPr lang="en-US" dirty="0">
                <a:solidFill>
                  <a:srgbClr val="FF0000"/>
                </a:solidFill>
              </a:rPr>
              <a:t>limited computational resources </a:t>
            </a:r>
            <a:r>
              <a:rPr lang="en-US" dirty="0"/>
              <a:t>while retaining their </a:t>
            </a:r>
            <a:r>
              <a:rPr lang="en-US" dirty="0">
                <a:solidFill>
                  <a:srgbClr val="FF0000"/>
                </a:solidFill>
              </a:rPr>
              <a:t>quality and flexibility </a:t>
            </a:r>
            <a:r>
              <a:rPr lang="en-US" dirty="0"/>
              <a:t>alternative ways are required.</a:t>
            </a:r>
          </a:p>
          <a:p>
            <a:r>
              <a:rPr lang="en-US" dirty="0"/>
              <a:t>This paper employed </a:t>
            </a:r>
            <a:r>
              <a:rPr lang="en-US" dirty="0">
                <a:solidFill>
                  <a:srgbClr val="FF0000"/>
                </a:solidFill>
              </a:rPr>
              <a:t>DM on the latent space of powerful pretrained autoencoders</a:t>
            </a:r>
            <a:r>
              <a:rPr lang="en-US" dirty="0"/>
              <a:t>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74C7FC-4DB9-5800-65E5-AB785276B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474CE-5F63-4C96-B62B-9526C1298F0E}" type="datetime1">
              <a:rPr lang="en-US" smtClean="0"/>
              <a:t>11/12/2025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5B2C68-173E-8117-C8C7-770C5B0BE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4DA3D-8DCC-B2BC-3D4B-129B1C297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46E1DC-4DE4-CFEE-4A01-DD4AE7BD2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models (DMs)</a:t>
            </a:r>
          </a:p>
        </p:txBody>
      </p:sp>
    </p:spTree>
    <p:extLst>
      <p:ext uri="{BB962C8B-B14F-4D97-AF65-F5344CB8AC3E}">
        <p14:creationId xmlns:p14="http://schemas.microsoft.com/office/powerpoint/2010/main" val="37207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F039A8-19DA-CABF-34C8-12230D37F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Stable Diffusion is a </a:t>
            </a:r>
            <a:r>
              <a:rPr lang="en-US" dirty="0">
                <a:solidFill>
                  <a:srgbClr val="FF0000"/>
                </a:solidFill>
              </a:rPr>
              <a:t>latent text-to-image diffusion model</a:t>
            </a:r>
          </a:p>
          <a:p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Stable Diffusion is based on a particular type of diffusion model called </a:t>
            </a:r>
            <a:r>
              <a:rPr lang="en-US" b="1" i="0" dirty="0">
                <a:solidFill>
                  <a:srgbClr val="FFC000"/>
                </a:solidFill>
                <a:effectLst/>
                <a:highlight>
                  <a:srgbClr val="FFFFFF"/>
                </a:highlight>
                <a:latin typeface="source-serif-pro"/>
              </a:rPr>
              <a:t>Latent Diffusion model</a:t>
            </a:r>
            <a:endParaRPr lang="en-US" dirty="0">
              <a:solidFill>
                <a:srgbClr val="FFC000"/>
              </a:solidFill>
            </a:endParaRPr>
          </a:p>
          <a:p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Proposed by the researchers and engineers from </a:t>
            </a:r>
            <a:r>
              <a:rPr lang="en-US" b="0" i="0" dirty="0" err="1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CompVis</a:t>
            </a:r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, LMU and </a:t>
            </a:r>
            <a:r>
              <a:rPr lang="en-US" b="0" i="0" dirty="0" err="1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RunwayML</a:t>
            </a:r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.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Work Sans" pitchFamily="2" charset="0"/>
              </a:rPr>
              <a:t>LDM: </a:t>
            </a:r>
            <a:r>
              <a:rPr lang="en-US" b="0" i="0" dirty="0">
                <a:solidFill>
                  <a:srgbClr val="00B050"/>
                </a:solidFill>
                <a:effectLst/>
                <a:highlight>
                  <a:srgbClr val="FFFFFF"/>
                </a:highlight>
                <a:latin typeface="Work Sans" pitchFamily="2" charset="0"/>
              </a:rPr>
              <a:t>instead of applying the diffusion process directly on a high-dimensional input, we project the input into a smaller latent space and apply the diffusion there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Work Sans" pitchFamily="2" charset="0"/>
              </a:rPr>
              <a:t>.</a:t>
            </a:r>
            <a:endParaRPr lang="en-US" b="0" i="0" dirty="0">
              <a:solidFill>
                <a:srgbClr val="242424"/>
              </a:solidFill>
              <a:effectLst/>
              <a:highlight>
                <a:srgbClr val="FFFFFF"/>
              </a:highlight>
              <a:latin typeface="source-serif-pro"/>
            </a:endParaRPr>
          </a:p>
          <a:p>
            <a:r>
              <a:rPr lang="en-US" dirty="0"/>
              <a:t>The model was initially trained on </a:t>
            </a:r>
            <a:r>
              <a:rPr lang="en-US" dirty="0">
                <a:solidFill>
                  <a:srgbClr val="FF0000"/>
                </a:solidFill>
              </a:rPr>
              <a:t>512x512 images from a subset of the LAION-5B database</a:t>
            </a:r>
            <a:r>
              <a:rPr lang="en-US" dirty="0"/>
              <a:t>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BE6BE8-9251-6497-2305-C9B420178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90132-FF4F-4BE5-8516-ADC4E74A3608}" type="datetime1">
              <a:rPr lang="en-US" smtClean="0"/>
              <a:t>11/12/2025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D0149D-202E-C650-A476-04F6615C6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B99F08-E182-42A5-50A9-10BC70734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A9D4A53-FDF6-56DE-86C8-255304DCC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Diffusion Models (LDM)</a:t>
            </a:r>
          </a:p>
        </p:txBody>
      </p:sp>
    </p:spTree>
    <p:extLst>
      <p:ext uri="{BB962C8B-B14F-4D97-AF65-F5344CB8AC3E}">
        <p14:creationId xmlns:p14="http://schemas.microsoft.com/office/powerpoint/2010/main" val="1883664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DC3221-6FE5-0990-E869-88499FE9E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LDM </a:t>
            </a:r>
            <a:r>
              <a:rPr lang="en-US" b="0" i="0" dirty="0">
                <a:solidFill>
                  <a:srgbClr val="00B050"/>
                </a:solidFill>
                <a:effectLst/>
                <a:highlight>
                  <a:srgbClr val="FFFFFF"/>
                </a:highlight>
                <a:latin typeface="source-serif-pro"/>
              </a:rPr>
              <a:t>Text-to-Image</a:t>
            </a:r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 model</a:t>
            </a:r>
          </a:p>
          <a:p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Guided diffusion models </a:t>
            </a:r>
          </a:p>
          <a:p>
            <a:pPr lvl="1"/>
            <a:r>
              <a:rPr lang="en-US" dirty="0">
                <a:solidFill>
                  <a:srgbClr val="00B050"/>
                </a:solidFill>
                <a:highlight>
                  <a:srgbClr val="FFFFFF"/>
                </a:highlight>
                <a:latin typeface="source-serif-pro"/>
              </a:rPr>
              <a:t>Textual information is also embedded as supervision</a:t>
            </a:r>
          </a:p>
          <a:p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This is particularly achieved by encoding text inputs into latent vectors using </a:t>
            </a:r>
            <a:r>
              <a:rPr lang="en-US" b="1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pretrained language models like CLIP</a:t>
            </a:r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. </a:t>
            </a:r>
          </a:p>
          <a:p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Diffusion models can achieve state-of-the-art results for generating image data from texts.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BBF6C5-E3D2-5922-D5E1-1DD1E620C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763E5-31C4-4557-91A8-ADDDE0638247}" type="datetime1">
              <a:rPr lang="en-US" smtClean="0"/>
              <a:t>11/12/2025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8B8568-8502-9786-2737-DB3D341FD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C3CDA-C9A6-ED5D-643E-63D3C2BAF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4CB9B0-E55C-8297-9D99-8B3BABE03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Diffusion Models (LDM)</a:t>
            </a:r>
          </a:p>
        </p:txBody>
      </p:sp>
    </p:spTree>
    <p:extLst>
      <p:ext uri="{BB962C8B-B14F-4D97-AF65-F5344CB8AC3E}">
        <p14:creationId xmlns:p14="http://schemas.microsoft.com/office/powerpoint/2010/main" val="1426286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522F1F-48EC-A2C2-D253-D1C36DE40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The process of denoising is 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ource-serif-pro"/>
              </a:rPr>
              <a:t>very slow and consumes a lot of memory </a:t>
            </a:r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when generating high-resolution images. </a:t>
            </a:r>
          </a:p>
          <a:p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It is challenging to train these models and also use them for </a:t>
            </a:r>
            <a:r>
              <a:rPr lang="en-US" b="1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inference</a:t>
            </a:r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.</a:t>
            </a:r>
            <a:endParaRPr lang="en-US" dirty="0"/>
          </a:p>
          <a:p>
            <a:r>
              <a:rPr lang="en-US" dirty="0"/>
              <a:t>By introducing </a:t>
            </a:r>
            <a:r>
              <a:rPr lang="en-US" dirty="0">
                <a:solidFill>
                  <a:srgbClr val="FF0000"/>
                </a:solidFill>
              </a:rPr>
              <a:t>cross-attention layers </a:t>
            </a:r>
            <a:r>
              <a:rPr lang="en-US" dirty="0"/>
              <a:t>into the model architecture, the diffusion models are turned into </a:t>
            </a:r>
            <a:r>
              <a:rPr lang="en-US" dirty="0">
                <a:solidFill>
                  <a:srgbClr val="FF0000"/>
                </a:solidFill>
              </a:rPr>
              <a:t>powerful and flexible generators</a:t>
            </a:r>
            <a:r>
              <a:rPr lang="en-US" dirty="0"/>
              <a:t> for general conditioning inputs such as </a:t>
            </a:r>
            <a:r>
              <a:rPr lang="en-US" dirty="0">
                <a:solidFill>
                  <a:srgbClr val="00B050"/>
                </a:solidFill>
              </a:rPr>
              <a:t>text or bounding boxes</a:t>
            </a:r>
          </a:p>
          <a:p>
            <a:r>
              <a:rPr lang="en-US" dirty="0"/>
              <a:t>High-resolution synthesis becomes possible in a convolutional manner.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AA8909-7AEF-6610-A51C-A4FB608F8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E2CF4-B2A9-42DE-A75C-AB5486B8DF1A}" type="datetime1">
              <a:rPr lang="en-US" smtClean="0"/>
              <a:t>11/12/2025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74E8CC-7FB3-D50B-CE4A-AF24F8DF2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B6B0A7-EDBB-739B-46B2-AD06A787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5FE838F-8F87-5F13-7617-9B8C00E62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Diffusion Models (LDM)</a:t>
            </a:r>
          </a:p>
        </p:txBody>
      </p:sp>
    </p:spTree>
    <p:extLst>
      <p:ext uri="{BB962C8B-B14F-4D97-AF65-F5344CB8AC3E}">
        <p14:creationId xmlns:p14="http://schemas.microsoft.com/office/powerpoint/2010/main" val="3332821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30D3AF-CE2F-533F-B1C1-681DED270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Latent diffusion can </a:t>
            </a:r>
            <a:r>
              <a:rPr lang="en-US" b="0" i="0" dirty="0">
                <a:solidFill>
                  <a:srgbClr val="00B050"/>
                </a:solidFill>
                <a:effectLst/>
                <a:highlight>
                  <a:srgbClr val="FFFFFF"/>
                </a:highlight>
                <a:latin typeface="source-serif-pro"/>
              </a:rPr>
              <a:t>reduce the memory and computational time </a:t>
            </a:r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by applying the diffusion process over a </a:t>
            </a:r>
            <a:r>
              <a:rPr lang="en-US" b="0" i="0" dirty="0">
                <a:solidFill>
                  <a:srgbClr val="FFC000"/>
                </a:solidFill>
                <a:effectLst/>
                <a:highlight>
                  <a:srgbClr val="FFFFFF"/>
                </a:highlight>
                <a:latin typeface="source-serif-pro"/>
              </a:rPr>
              <a:t>lower dimensional </a:t>
            </a:r>
            <a:r>
              <a:rPr lang="en-US" b="0" i="1" dirty="0">
                <a:solidFill>
                  <a:srgbClr val="FFC000"/>
                </a:solidFill>
                <a:effectLst/>
                <a:highlight>
                  <a:srgbClr val="FFFFFF"/>
                </a:highlight>
                <a:latin typeface="source-serif-pro"/>
              </a:rPr>
              <a:t>latent</a:t>
            </a:r>
            <a:r>
              <a:rPr lang="en-US" b="0" i="0" dirty="0">
                <a:solidFill>
                  <a:srgbClr val="FFC000"/>
                </a:solidFill>
                <a:effectLst/>
                <a:highlight>
                  <a:srgbClr val="FFFFFF"/>
                </a:highlight>
                <a:latin typeface="source-serif-pro"/>
              </a:rPr>
              <a:t> space</a:t>
            </a:r>
          </a:p>
          <a:p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No more using the </a:t>
            </a:r>
            <a:r>
              <a:rPr lang="en-US" b="0" i="0" dirty="0">
                <a:solidFill>
                  <a:srgbClr val="FFC000"/>
                </a:solidFill>
                <a:effectLst/>
                <a:highlight>
                  <a:srgbClr val="FFFFFF"/>
                </a:highlight>
                <a:latin typeface="source-serif-pro"/>
              </a:rPr>
              <a:t>actual pixel space</a:t>
            </a:r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. </a:t>
            </a:r>
          </a:p>
          <a:p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In latent diffusion, the model is 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ource-serif-pro"/>
              </a:rPr>
              <a:t>trained to generate latent </a:t>
            </a:r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(compressed) representations of the images.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F1263E-6258-A6E6-5B5A-4031E80E2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15B5E-A629-4B49-8D84-ACF3DB5EC7D2}" type="datetime1">
              <a:rPr lang="en-US" smtClean="0"/>
              <a:t>11/12/2025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485D71-7C54-A0E3-9EE5-91BB1698A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9FB7E8-1A1B-2689-0AC5-E82AA2F9A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F11A0AD-8818-84FC-E86B-89BADFFA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Diffusion Models (LDM)</a:t>
            </a:r>
          </a:p>
        </p:txBody>
      </p:sp>
    </p:spTree>
    <p:extLst>
      <p:ext uri="{BB962C8B-B14F-4D97-AF65-F5344CB8AC3E}">
        <p14:creationId xmlns:p14="http://schemas.microsoft.com/office/powerpoint/2010/main" val="1616327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30D6F3-5F4F-5752-D78F-3833F25D3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r>
              <a:rPr lang="en-US" b="0" dirty="0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“a photograph of an astronaut riding a horse”</a:t>
            </a:r>
            <a:endParaRPr lang="en-US" b="0" dirty="0">
              <a:solidFill>
                <a:srgbClr val="000000"/>
              </a:solidFill>
              <a:effectLst/>
              <a:highlight>
                <a:srgbClr val="F7F7F7"/>
              </a:highlight>
              <a:latin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C4E584-D535-666C-6557-518D01A1E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953D6-C7FE-465D-A03A-6647CCE52968}" type="datetime1">
              <a:rPr lang="en-US" smtClean="0"/>
              <a:t>11/12/2025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2CC923-5B8F-A745-8E58-68940155C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9490FD-FCE3-FB86-59B3-81E331935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0B95393-063E-8C23-D7BC-EEB25810F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Diffusion Models (LDM)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9582166-E588-5ED5-806F-EF3B29B56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0" y="2224882"/>
            <a:ext cx="3987800" cy="398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EAE676-486B-13A0-DAED-CA6AF535D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3276600"/>
            <a:ext cx="3987800" cy="1651721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0D42C1F8-9B35-5F0F-B53A-4F5FF464AE06}"/>
              </a:ext>
            </a:extLst>
          </p:cNvPr>
          <p:cNvSpPr/>
          <p:nvPr/>
        </p:nvSpPr>
        <p:spPr>
          <a:xfrm>
            <a:off x="3810000" y="2224882"/>
            <a:ext cx="304800" cy="89931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20439E9-F47C-01F3-A77A-6C502486BAE7}"/>
              </a:ext>
            </a:extLst>
          </p:cNvPr>
          <p:cNvSpPr/>
          <p:nvPr/>
        </p:nvSpPr>
        <p:spPr>
          <a:xfrm>
            <a:off x="6172200" y="3876603"/>
            <a:ext cx="1295400" cy="3143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581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B61F9C-D3A9-74E4-0D8D-AE0E67222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Image diffusion model learn to 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ource-serif-pro"/>
              </a:rPr>
              <a:t>denoise images to generate output </a:t>
            </a:r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images. </a:t>
            </a:r>
          </a:p>
          <a:p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Stable Diffusion uses </a:t>
            </a:r>
            <a:r>
              <a:rPr lang="en-US" b="0" i="0" dirty="0">
                <a:solidFill>
                  <a:srgbClr val="FFC000"/>
                </a:solidFill>
                <a:effectLst/>
                <a:highlight>
                  <a:srgbClr val="FFFFFF"/>
                </a:highlight>
                <a:latin typeface="source-serif-pro"/>
              </a:rPr>
              <a:t>latent images encoded </a:t>
            </a:r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from training data as input.</a:t>
            </a:r>
          </a:p>
          <a:p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Given an image </a:t>
            </a:r>
            <a:r>
              <a:rPr lang="en-US" b="0" i="1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zo</a:t>
            </a:r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, the diffusion algorithm </a:t>
            </a:r>
            <a:r>
              <a:rPr lang="en-US" b="0" i="0" dirty="0">
                <a:solidFill>
                  <a:srgbClr val="0099CC"/>
                </a:solidFill>
                <a:effectLst/>
                <a:highlight>
                  <a:srgbClr val="FFFFFF"/>
                </a:highlight>
                <a:latin typeface="source-serif-pro"/>
              </a:rPr>
              <a:t>progressively add noise to the image and produces a noisy image </a:t>
            </a:r>
            <a:r>
              <a:rPr lang="en-US" b="0" i="0" dirty="0" err="1">
                <a:solidFill>
                  <a:srgbClr val="0099CC"/>
                </a:solidFill>
                <a:effectLst/>
                <a:highlight>
                  <a:srgbClr val="FFFFFF"/>
                </a:highlight>
                <a:latin typeface="source-serif-pro"/>
              </a:rPr>
              <a:t>zt</a:t>
            </a:r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, with t being how many times noise is added. </a:t>
            </a:r>
          </a:p>
          <a:p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When t is large enough, the image approximates pure noise. </a:t>
            </a:r>
          </a:p>
          <a:p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Given a set of inputs such as </a:t>
            </a:r>
            <a:r>
              <a:rPr lang="en-US" b="1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time step t, text prompt</a:t>
            </a:r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, image diffusion algorithms learn a 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ource-serif-pro"/>
              </a:rPr>
              <a:t>network to predict the noise </a:t>
            </a:r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added to the noisy image </a:t>
            </a:r>
            <a:r>
              <a:rPr lang="en-US" b="0" i="0" dirty="0" err="1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zt</a:t>
            </a:r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.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24E2E9-524B-93C3-0FEA-07BFC0E7D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8A831-0DCF-4F84-9FBF-9455B9674BB2}" type="datetime1">
              <a:rPr lang="en-US" smtClean="0"/>
              <a:t>11/12/2025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E9D1C7-4A61-1FC5-C67C-B3DA9B24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86C339-C85C-A310-0CE4-DE4D03B7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C14A2ED-9208-630D-C897-B489C1714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Diffusion Models (LDM)</a:t>
            </a:r>
          </a:p>
        </p:txBody>
      </p:sp>
    </p:spTree>
    <p:extLst>
      <p:ext uri="{BB962C8B-B14F-4D97-AF65-F5344CB8AC3E}">
        <p14:creationId xmlns:p14="http://schemas.microsoft.com/office/powerpoint/2010/main" val="4231354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9C015B-1F05-2712-D836-B53852AEB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Helvetica" panose="020B0604020202020204" pitchFamily="34" charset="0"/>
              </a:rPr>
              <a:t>W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e generate some noise, and add it to the image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We can easily </a:t>
            </a:r>
            <a:r>
              <a:rPr lang="en-US" b="0" i="0" dirty="0">
                <a:solidFill>
                  <a:srgbClr val="0099CC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control how much noise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 to add to the image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Spread it over tens of steps.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342F41-FE25-B3FB-CC34-16E96FBB0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F84EF-EA5E-492A-A975-7C8F00F5D494}" type="datetime1">
              <a:rPr lang="en-US" smtClean="0"/>
              <a:t>11/12/2025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E1A8DF-F807-8511-A3A5-DDAFCCF0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CC9CD-41A3-407F-0CCF-F53F84490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E1849D8-2313-C4E1-321B-8B80B1A76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Diffusion Models (LDM)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2FFA62-37BE-10B6-5BFA-DBC7FC045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3276600"/>
            <a:ext cx="582677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79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7F76DB-CFF6-2554-B208-C8A036B6C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0ECB84-5728-5F81-D7B5-57039645C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A4F9D59-4269-74EC-4309-B36575E23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151" y="3009900"/>
            <a:ext cx="10972800" cy="838200"/>
          </a:xfrm>
        </p:spPr>
        <p:txBody>
          <a:bodyPr/>
          <a:lstStyle/>
          <a:p>
            <a:r>
              <a:rPr lang="en-US" dirty="0"/>
              <a:t>Recap of Previous Lecture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A554DD-48D1-DEF1-CB6B-D6A04845B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76270-1669-48A0-8AEB-677AA351BFB7}" type="datetime1">
              <a:rPr lang="en-US" smtClean="0"/>
              <a:t>11/12/2025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4201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6BFB2B-1104-0252-E658-9F9DCA03C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3657600" cy="4525963"/>
          </a:xfrm>
        </p:spPr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Train the noise predictor using </a:t>
            </a:r>
            <a:r>
              <a:rPr lang="en-US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UNet</a:t>
            </a:r>
            <a:endParaRPr lang="en-US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Helvetica" panose="020B0604020202020204" pitchFamily="34" charset="0"/>
            </a:endParaRPr>
          </a:p>
          <a:p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Helvetica" panose="020B0604020202020204" pitchFamily="34" charset="0"/>
              </a:rPr>
              <a:t>Problem: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Helvetica" panose="020B0604020202020204" pitchFamily="34" charset="0"/>
              </a:rPr>
              <a:t>Too complex and will be very difficult to train and slow in prediction</a:t>
            </a:r>
            <a:endParaRPr lang="en-US" b="0" i="0" dirty="0">
              <a:solidFill>
                <a:srgbClr val="FF0000"/>
              </a:solidFill>
              <a:effectLst/>
              <a:highlight>
                <a:srgbClr val="FFFFFF"/>
              </a:highlight>
              <a:latin typeface="Helvetica" panose="020B0604020202020204" pitchFamily="34" charset="0"/>
            </a:endParaRPr>
          </a:p>
          <a:p>
            <a:endParaRPr lang="en-US" dirty="0">
              <a:solidFill>
                <a:srgbClr val="222222"/>
              </a:solidFill>
              <a:highlight>
                <a:srgbClr val="FFFFFF"/>
              </a:highlight>
              <a:latin typeface="Helvetica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71D9EC-F59B-B54C-81A6-782B3AB21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DE4A9-45BF-478D-BA38-B4DAFDD233C7}" type="datetime1">
              <a:rPr lang="en-US" smtClean="0"/>
              <a:t>11/12/2025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40D8C2-FDEB-D0CD-12DE-D99FC5AEB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E2160E-F84E-36C9-A45C-433788313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C17DD04-84DF-6B41-6E6C-321E5336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Diffusion Models (LDM)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876299A-3E0E-57D5-E47E-A44554B8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00274"/>
            <a:ext cx="7102141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7473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D70D86-5CCF-4F6A-B75C-B5705465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744CF-BA8B-427B-9087-CDD2ECB35374}" type="datetime1">
              <a:rPr lang="en-US" smtClean="0"/>
              <a:t>11/12/2025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6C01B-7E0E-D66E-A568-A9A71AA5F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1FAD9-5CBF-65EA-FCC2-2F0B22ADD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A868158-820A-3B92-ECA2-CD3F1C58A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Diffusion Models (LDM)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C23F23D-F8FD-D34A-0ACB-4DFC13BB13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576000"/>
            <a:ext cx="8458200" cy="47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0599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1B1155-E6FD-278E-AFA7-A5371BAA0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Three main components of Stable Diffusion: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FC000"/>
                </a:solidFill>
                <a:effectLst/>
                <a:highlight>
                  <a:srgbClr val="FFFFFF"/>
                </a:highlight>
                <a:latin typeface="inherit"/>
              </a:rPr>
              <a:t>CLIP</a:t>
            </a:r>
            <a:r>
              <a:rPr lang="en-US" b="0" i="0" dirty="0">
                <a:solidFill>
                  <a:srgbClr val="FFC000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 for text encoding.</a:t>
            </a:r>
            <a:br>
              <a:rPr lang="en-US" b="0" i="0" dirty="0">
                <a:solidFill>
                  <a:srgbClr val="FFC000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</a:br>
            <a:r>
              <a:rPr lang="en-US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Input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: text.</a:t>
            </a:r>
            <a:b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</a:br>
            <a:r>
              <a:rPr lang="en-US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Output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: 77 token embeddings vectors, each in 768 dimensions.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0099CC"/>
                </a:solidFill>
                <a:effectLst/>
                <a:highlight>
                  <a:srgbClr val="FFFFFF"/>
                </a:highlight>
                <a:latin typeface="inherit"/>
              </a:rPr>
              <a:t>UNet</a:t>
            </a:r>
            <a:r>
              <a:rPr lang="en-US" b="1" i="0" dirty="0">
                <a:solidFill>
                  <a:srgbClr val="0099CC"/>
                </a:solidFill>
                <a:effectLst/>
                <a:highlight>
                  <a:srgbClr val="FFFFFF"/>
                </a:highlight>
                <a:latin typeface="inherit"/>
              </a:rPr>
              <a:t> + Scheduler</a:t>
            </a:r>
            <a:r>
              <a:rPr lang="en-US" b="0" i="0" dirty="0">
                <a:solidFill>
                  <a:srgbClr val="0099CC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 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to gradually process/diffuse information in the information (latent) space.</a:t>
            </a:r>
            <a:b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</a:br>
            <a:r>
              <a:rPr lang="en-US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Input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: text embeddings and noise.</a:t>
            </a:r>
            <a:b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</a:br>
            <a:r>
              <a:rPr lang="en-US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Output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: A processed information array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99CC"/>
                </a:solidFill>
                <a:effectLst/>
                <a:highlight>
                  <a:srgbClr val="FFFFFF"/>
                </a:highlight>
                <a:latin typeface="inherit"/>
              </a:rPr>
              <a:t>Autoencoder Decoder</a:t>
            </a:r>
            <a:r>
              <a:rPr lang="en-US" b="0" i="0" dirty="0">
                <a:solidFill>
                  <a:srgbClr val="0099CC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 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Generate final image using the processed information array.</a:t>
            </a:r>
            <a:b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</a:br>
            <a:r>
              <a:rPr lang="en-US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Input: 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The processed information array (dimensions: (4,64,64))</a:t>
            </a:r>
            <a:b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</a:br>
            <a:r>
              <a:rPr lang="en-US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Output: 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The resulting image (dimensions: (3, 512, 512) which are (red/green/blue, width, height))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BC5E27-490D-120F-D0FE-F7A0D7E9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A206A-292A-401B-9E5A-C2BD05CEB7D5}" type="datetime1">
              <a:rPr lang="en-US" smtClean="0"/>
              <a:t>11/12/2025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BCEEE1-6927-9568-BB25-ECF044F5B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B00F89-A17F-907F-FEF0-4FCBEA4BB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382F293-9042-6A32-47CD-262CFC57C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Diffusion Models (LDM)</a:t>
            </a:r>
          </a:p>
        </p:txBody>
      </p:sp>
    </p:spTree>
    <p:extLst>
      <p:ext uri="{BB962C8B-B14F-4D97-AF65-F5344CB8AC3E}">
        <p14:creationId xmlns:p14="http://schemas.microsoft.com/office/powerpoint/2010/main" val="17588232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6FF737-24C8-BABC-3CA4-5713F6B21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Enables image classifiers </a:t>
            </a:r>
            <a:r>
              <a:rPr lang="en-US" dirty="0">
                <a:solidFill>
                  <a:srgbClr val="0099CC"/>
                </a:solidFill>
              </a:rPr>
              <a:t>trained with natural language supervision at large scale</a:t>
            </a:r>
            <a:r>
              <a:rPr lang="en-US" dirty="0"/>
              <a:t>. </a:t>
            </a:r>
          </a:p>
          <a:p>
            <a:r>
              <a:rPr lang="en-US" dirty="0"/>
              <a:t>A new dataset of 400 million (image, text) pairs </a:t>
            </a:r>
          </a:p>
          <a:p>
            <a:r>
              <a:rPr lang="en-US" dirty="0">
                <a:solidFill>
                  <a:srgbClr val="00B050"/>
                </a:solidFill>
              </a:rPr>
              <a:t>Contrastive Language-Image Pre-training(CLIP) </a:t>
            </a:r>
            <a:r>
              <a:rPr lang="en-US" dirty="0"/>
              <a:t>is trained to learn the </a:t>
            </a:r>
            <a:r>
              <a:rPr lang="en-US" dirty="0">
                <a:solidFill>
                  <a:srgbClr val="0099CC"/>
                </a:solidFill>
              </a:rPr>
              <a:t>relationship</a:t>
            </a:r>
          </a:p>
          <a:p>
            <a:pPr lvl="1"/>
            <a:r>
              <a:rPr lang="en-US" dirty="0"/>
              <a:t>An efficient method of </a:t>
            </a:r>
            <a:r>
              <a:rPr lang="en-US" dirty="0">
                <a:solidFill>
                  <a:srgbClr val="FF0000"/>
                </a:solidFill>
              </a:rPr>
              <a:t>learning from natural language supervision</a:t>
            </a:r>
            <a:r>
              <a:rPr lang="en-US" dirty="0"/>
              <a:t>.</a:t>
            </a:r>
          </a:p>
          <a:p>
            <a:r>
              <a:rPr lang="en-US" dirty="0"/>
              <a:t>CLIP, similar to the GPT family, learns to perform a wide set of tasks: </a:t>
            </a:r>
            <a:r>
              <a:rPr lang="en-US" dirty="0">
                <a:solidFill>
                  <a:srgbClr val="FF0000"/>
                </a:solidFill>
              </a:rPr>
              <a:t>OCR, geo-localization, action recognition, and many others</a:t>
            </a:r>
            <a:r>
              <a:rPr lang="en-US" dirty="0"/>
              <a:t>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C74EDA-ED2A-CA4E-5D89-FFE279A7B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7CF5-5B87-40E5-BB26-E86A6A19E25A}" type="datetime1">
              <a:rPr lang="en-US" smtClean="0"/>
              <a:t>11/12/2025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C16CB7-A74E-00D3-40E1-9AFA6A6A7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AAA944-00A6-AA17-5434-31C0B2F1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645CAEB-FC6A-5929-9D6B-4245AFC0B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Contrastive Language-Image Pre-training (CLIP)</a:t>
            </a:r>
          </a:p>
        </p:txBody>
      </p:sp>
    </p:spTree>
    <p:extLst>
      <p:ext uri="{BB962C8B-B14F-4D97-AF65-F5344CB8AC3E}">
        <p14:creationId xmlns:p14="http://schemas.microsoft.com/office/powerpoint/2010/main" val="12555934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3A6F78-5B76-7EB7-E5E5-AC7795D50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 Neue"/>
              </a:rPr>
              <a:t>The Text Encoder: A Transformer Language Model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rgbClr val="0099CC"/>
                </a:solidFill>
              </a:rPr>
              <a:t>Transformer language model </a:t>
            </a:r>
            <a:r>
              <a:rPr lang="en-US" dirty="0"/>
              <a:t>is used as the language understanding component that takes the text prompt and produces token embeddings. </a:t>
            </a:r>
          </a:p>
          <a:p>
            <a:r>
              <a:rPr lang="en-US" dirty="0"/>
              <a:t>The released Stable Diffusion model uses </a:t>
            </a:r>
            <a:r>
              <a:rPr lang="en-US" dirty="0" err="1">
                <a:solidFill>
                  <a:srgbClr val="FF0000"/>
                </a:solidFill>
              </a:rPr>
              <a:t>ClipText</a:t>
            </a:r>
            <a:r>
              <a:rPr lang="en-US" dirty="0"/>
              <a:t> (A GPT-based model)</a:t>
            </a:r>
          </a:p>
          <a:p>
            <a:r>
              <a:rPr lang="en-US" dirty="0">
                <a:solidFill>
                  <a:srgbClr val="FF0000"/>
                </a:solidFill>
              </a:rPr>
              <a:t>We can also use other like BERT</a:t>
            </a:r>
            <a:r>
              <a:rPr lang="en-US" dirty="0"/>
              <a:t>.</a:t>
            </a:r>
          </a:p>
          <a:p>
            <a:r>
              <a:rPr lang="en-US" dirty="0"/>
              <a:t>Much larger </a:t>
            </a:r>
            <a:r>
              <a:rPr lang="en-US" dirty="0" err="1">
                <a:solidFill>
                  <a:srgbClr val="FF0000"/>
                </a:solidFill>
              </a:rPr>
              <a:t>OpenCLIP</a:t>
            </a:r>
            <a:r>
              <a:rPr lang="en-US" dirty="0">
                <a:solidFill>
                  <a:srgbClr val="FF0000"/>
                </a:solidFill>
              </a:rPr>
              <a:t> variants of CLIP 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9E4D23-DDA3-4AB8-5C03-BFC9487EE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34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278482A-CD4B-28AB-8F2E-33FE49773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Contrastive Language-Image Pre-training (CLIP)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DC66A6-D5C5-52A6-1EF7-E475AB184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CB266-9498-472B-AED3-56C6CEC078A7}" type="datetime1">
              <a:rPr lang="en-US" smtClean="0"/>
              <a:t>11/12/2025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3C1B55-9F4D-B3E6-C761-4B08506EA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2969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DF4304-A5EA-96BE-74F8-0127CA147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C65643-6563-1783-EC9D-83C3B0879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968B9-E103-4AF3-9915-8F940FEC72A8}" type="datetime1">
              <a:rPr lang="en-US" smtClean="0"/>
              <a:t>11/12/2025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F79D8F-342C-EFB8-8E34-E0DC8B3D6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28AA8A-C86E-DB4A-3CE4-C98EDD457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1C0BC87-1BF7-DB00-F887-40BE0060F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CLIP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635B6218-B6C6-DFE0-A808-8D64FEE8B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30402"/>
            <a:ext cx="9576064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2403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A067ED3-1104-35DE-A13B-D66AF4D13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800" y="1155012"/>
            <a:ext cx="6770573" cy="4883153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4A91D3-1D95-C52B-EFA3-F0C335EE6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14492-7BDD-4DF7-B4C7-CEDA32497830}" type="datetime1">
              <a:rPr lang="en-US" smtClean="0"/>
              <a:t>11/12/2025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5AA65C-7EA3-AA2E-1AB5-8A8CBA57B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E0CBD-30FF-B0CB-F3CD-FA8817920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16A05D-6103-DBB4-8E0C-8130427E4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AF0CBE-E00B-E455-2588-78B765C4A418}"/>
              </a:ext>
            </a:extLst>
          </p:cNvPr>
          <p:cNvSpPr txBox="1"/>
          <p:nvPr/>
        </p:nvSpPr>
        <p:spPr>
          <a:xfrm>
            <a:off x="6427673" y="5849330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Learning Transferable Visual Models From Natural Language Supervision Alec</a:t>
            </a:r>
          </a:p>
        </p:txBody>
      </p:sp>
    </p:spTree>
    <p:extLst>
      <p:ext uri="{BB962C8B-B14F-4D97-AF65-F5344CB8AC3E}">
        <p14:creationId xmlns:p14="http://schemas.microsoft.com/office/powerpoint/2010/main" val="714703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CD5E98-015F-E3CC-B57F-68F06DEAD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3A14B-6979-47E9-8B41-D8804AA35099}" type="datetime1">
              <a:rPr lang="en-US" smtClean="0"/>
              <a:t>11/12/2025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F53B08-9136-EB60-924D-5033DC505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8E23D-0432-76E2-7E56-212500298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ED7C742-9993-9FEB-8D1A-69BCCEE6A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CLIP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D181FC5-6152-EB1E-24D9-AD7149EA8E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3052568" y="1600200"/>
            <a:ext cx="6086864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1666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23B484-D975-8AC9-7482-679831D9B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063F1B-1210-B2E6-6F8E-739A3CA63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1B03-6AFA-4ADE-AC6A-29C0F0BD6005}" type="datetime1">
              <a:rPr lang="en-US" smtClean="0"/>
              <a:t>11/12/2025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DD0849-22CD-E271-ECB9-6DF38E97A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DFADC6-BAF9-EB14-FC7E-15DA4BB04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1A23FBB-5052-BE63-11D7-91A33B675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 Encoder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DF00BE8-73F8-4693-1395-C7DB3C967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905000"/>
            <a:ext cx="5735515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DB8F31-EE57-A22E-2097-C47C6A8EE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124200"/>
            <a:ext cx="1449984" cy="14099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1C112D-9B5F-0EA6-DBAC-28C4857F3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0" y="3158190"/>
            <a:ext cx="1449984" cy="14099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E0369B-3A62-6DFF-8B63-5A7103DC8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365" y="4800600"/>
            <a:ext cx="1449984" cy="762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72703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989633-877B-B99D-23B5-1386C7B2E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9929A-5115-4E03-826C-F37D557A5192}" type="datetime1">
              <a:rPr lang="en-US" smtClean="0"/>
              <a:t>11/12/2025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CBDB9B-5A51-9549-A84A-EC4215D91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C0CCBB-D521-5826-205E-053B19702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CE17968-9508-0248-37A6-EF2816E64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UNet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46B2A13-7FA4-6EA5-6C68-CD820BF422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037" y="1600200"/>
            <a:ext cx="9051926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5D83FB-60F1-8DD4-1C85-403B997AA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851819"/>
            <a:ext cx="1049720" cy="10207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6EE21A-D265-6BD1-4403-7AC30F96F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9400" y="1905000"/>
            <a:ext cx="1049720" cy="1020762"/>
          </a:xfrm>
          <a:prstGeom prst="rect">
            <a:avLst/>
          </a:prstGeom>
        </p:spPr>
      </p:pic>
      <p:sp>
        <p:nvSpPr>
          <p:cNvPr id="9" name="Google Shape;813;p97">
            <a:extLst>
              <a:ext uri="{FF2B5EF4-FFF2-40B4-BE49-F238E27FC236}">
                <a16:creationId xmlns:a16="http://schemas.microsoft.com/office/drawing/2014/main" id="{D14C7256-F6D7-269E-9927-39039B771DAF}"/>
              </a:ext>
            </a:extLst>
          </p:cNvPr>
          <p:cNvSpPr txBox="1"/>
          <p:nvPr/>
        </p:nvSpPr>
        <p:spPr>
          <a:xfrm>
            <a:off x="48718" y="5257800"/>
            <a:ext cx="3075482" cy="1318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Additionally add some self-attention layers at lower resolutions</a:t>
            </a:r>
            <a:endParaRPr sz="20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701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76880" y="6526446"/>
            <a:ext cx="120650" cy="131660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800" spc="-13" dirty="0">
                <a:solidFill>
                  <a:srgbClr val="8C8C8C"/>
                </a:solidFill>
                <a:latin typeface="Trebuchet MS"/>
                <a:cs typeface="Trebuchet MS"/>
              </a:rPr>
              <a:t>18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16D03785-09FA-D16B-4706-E8DA7186F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540" y="1427440"/>
            <a:ext cx="10972800" cy="4525963"/>
          </a:xfrm>
        </p:spPr>
        <p:txBody>
          <a:bodyPr/>
          <a:lstStyle/>
          <a:p>
            <a:pPr marL="8467">
              <a:lnSpc>
                <a:spcPct val="150000"/>
              </a:lnSpc>
              <a:spcBef>
                <a:spcPts val="67"/>
              </a:spcBef>
            </a:pPr>
            <a:r>
              <a:rPr lang="en-US" sz="2800" spc="7" dirty="0">
                <a:latin typeface="Trebuchet MS"/>
                <a:cs typeface="Trebuchet MS"/>
              </a:rPr>
              <a:t>Denoising</a:t>
            </a:r>
            <a:r>
              <a:rPr lang="en-US" sz="2800" spc="13" dirty="0">
                <a:latin typeface="Trebuchet MS"/>
                <a:cs typeface="Trebuchet MS"/>
              </a:rPr>
              <a:t> </a:t>
            </a:r>
            <a:r>
              <a:rPr lang="en-US" sz="2800" spc="7" dirty="0">
                <a:latin typeface="Trebuchet MS"/>
                <a:cs typeface="Trebuchet MS"/>
              </a:rPr>
              <a:t>diffusion</a:t>
            </a:r>
            <a:r>
              <a:rPr lang="en-US" sz="2800" spc="17" dirty="0">
                <a:latin typeface="Trebuchet MS"/>
                <a:cs typeface="Trebuchet MS"/>
              </a:rPr>
              <a:t> </a:t>
            </a:r>
            <a:r>
              <a:rPr lang="en-US" sz="2800" spc="7" dirty="0">
                <a:latin typeface="Trebuchet MS"/>
                <a:cs typeface="Trebuchet MS"/>
              </a:rPr>
              <a:t>models</a:t>
            </a:r>
            <a:r>
              <a:rPr lang="en-US" sz="2800" spc="17" dirty="0">
                <a:latin typeface="Trebuchet MS"/>
                <a:cs typeface="Trebuchet MS"/>
              </a:rPr>
              <a:t> </a:t>
            </a:r>
            <a:r>
              <a:rPr lang="en-US" sz="2800" spc="7" dirty="0">
                <a:latin typeface="Trebuchet MS"/>
                <a:cs typeface="Trebuchet MS"/>
              </a:rPr>
              <a:t>consist</a:t>
            </a:r>
            <a:r>
              <a:rPr lang="en-US" sz="2800" spc="13" dirty="0">
                <a:latin typeface="Trebuchet MS"/>
                <a:cs typeface="Trebuchet MS"/>
              </a:rPr>
              <a:t> </a:t>
            </a:r>
            <a:r>
              <a:rPr lang="en-US" sz="2800" spc="3" dirty="0">
                <a:latin typeface="Trebuchet MS"/>
                <a:cs typeface="Trebuchet MS"/>
              </a:rPr>
              <a:t>of</a:t>
            </a:r>
            <a:r>
              <a:rPr lang="en-US" sz="2800" spc="10" dirty="0">
                <a:latin typeface="Trebuchet MS"/>
                <a:cs typeface="Trebuchet MS"/>
              </a:rPr>
              <a:t> </a:t>
            </a:r>
            <a:r>
              <a:rPr lang="en-US" sz="2800" spc="7" dirty="0">
                <a:latin typeface="Trebuchet MS"/>
                <a:cs typeface="Trebuchet MS"/>
              </a:rPr>
              <a:t>two</a:t>
            </a:r>
            <a:r>
              <a:rPr lang="en-US" sz="2800" spc="13" dirty="0">
                <a:latin typeface="Trebuchet MS"/>
                <a:cs typeface="Trebuchet MS"/>
              </a:rPr>
              <a:t> </a:t>
            </a:r>
            <a:r>
              <a:rPr lang="en-US" sz="2800" spc="7" dirty="0">
                <a:latin typeface="Trebuchet MS"/>
                <a:cs typeface="Trebuchet MS"/>
              </a:rPr>
              <a:t>processes:</a:t>
            </a:r>
            <a:endParaRPr lang="en-US" sz="2800" dirty="0">
              <a:latin typeface="Trebuchet MS"/>
              <a:cs typeface="Trebuchet MS"/>
            </a:endParaRPr>
          </a:p>
          <a:p>
            <a:pPr marL="237079" indent="-228611">
              <a:lnSpc>
                <a:spcPct val="150000"/>
              </a:lnSpc>
              <a:buClr>
                <a:srgbClr val="CDCDCD"/>
              </a:buClr>
              <a:buFont typeface="Arial MT"/>
              <a:buChar char="•"/>
              <a:tabLst>
                <a:tab pos="236655" algn="l"/>
                <a:tab pos="237079" algn="l"/>
              </a:tabLst>
            </a:pPr>
            <a:r>
              <a:rPr lang="en-US" sz="2800" spc="7" dirty="0">
                <a:solidFill>
                  <a:srgbClr val="FF0000"/>
                </a:solidFill>
                <a:latin typeface="Trebuchet MS"/>
                <a:cs typeface="Trebuchet MS"/>
              </a:rPr>
              <a:t>Forward</a:t>
            </a:r>
            <a:r>
              <a:rPr lang="en-US" sz="2800" spc="13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lang="en-US" sz="2800" spc="7" dirty="0">
                <a:solidFill>
                  <a:srgbClr val="FF0000"/>
                </a:solidFill>
                <a:latin typeface="Trebuchet MS"/>
                <a:cs typeface="Trebuchet MS"/>
              </a:rPr>
              <a:t>diffusion</a:t>
            </a:r>
            <a:r>
              <a:rPr lang="en-US" sz="2800" spc="13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lang="en-US" sz="2800" spc="7" dirty="0">
                <a:latin typeface="Trebuchet MS"/>
                <a:cs typeface="Trebuchet MS"/>
              </a:rPr>
              <a:t>process</a:t>
            </a:r>
            <a:r>
              <a:rPr lang="en-US" sz="2800" spc="17" dirty="0">
                <a:latin typeface="Trebuchet MS"/>
                <a:cs typeface="Trebuchet MS"/>
              </a:rPr>
              <a:t> </a:t>
            </a:r>
            <a:r>
              <a:rPr lang="en-US" sz="2800" spc="7" dirty="0">
                <a:latin typeface="Trebuchet MS"/>
                <a:cs typeface="Trebuchet MS"/>
              </a:rPr>
              <a:t>that</a:t>
            </a:r>
            <a:r>
              <a:rPr lang="en-US" sz="2800" spc="10" dirty="0">
                <a:latin typeface="Trebuchet MS"/>
                <a:cs typeface="Trebuchet MS"/>
              </a:rPr>
              <a:t> </a:t>
            </a:r>
            <a:r>
              <a:rPr lang="en-US" sz="2800" spc="7" dirty="0">
                <a:latin typeface="Trebuchet MS"/>
                <a:cs typeface="Trebuchet MS"/>
              </a:rPr>
              <a:t>gradually</a:t>
            </a:r>
            <a:r>
              <a:rPr lang="en-US" sz="2800" spc="10" dirty="0">
                <a:latin typeface="Trebuchet MS"/>
                <a:cs typeface="Trebuchet MS"/>
              </a:rPr>
              <a:t> </a:t>
            </a:r>
            <a:r>
              <a:rPr lang="en-US" sz="2800" spc="7" dirty="0">
                <a:latin typeface="Trebuchet MS"/>
                <a:cs typeface="Trebuchet MS"/>
              </a:rPr>
              <a:t>adds</a:t>
            </a:r>
            <a:r>
              <a:rPr lang="en-US" sz="2800" spc="17" dirty="0">
                <a:latin typeface="Trebuchet MS"/>
                <a:cs typeface="Trebuchet MS"/>
              </a:rPr>
              <a:t> </a:t>
            </a:r>
            <a:r>
              <a:rPr lang="en-US" sz="2800" spc="7" dirty="0">
                <a:latin typeface="Trebuchet MS"/>
                <a:cs typeface="Trebuchet MS"/>
              </a:rPr>
              <a:t>noise</a:t>
            </a:r>
            <a:r>
              <a:rPr lang="en-US" sz="2800" spc="17" dirty="0">
                <a:latin typeface="Trebuchet MS"/>
                <a:cs typeface="Trebuchet MS"/>
              </a:rPr>
              <a:t> </a:t>
            </a:r>
            <a:r>
              <a:rPr lang="en-US" sz="2800" spc="3" dirty="0">
                <a:latin typeface="Trebuchet MS"/>
                <a:cs typeface="Trebuchet MS"/>
              </a:rPr>
              <a:t>to</a:t>
            </a:r>
            <a:r>
              <a:rPr lang="en-US" sz="2800" spc="10" dirty="0">
                <a:latin typeface="Trebuchet MS"/>
                <a:cs typeface="Trebuchet MS"/>
              </a:rPr>
              <a:t> </a:t>
            </a:r>
            <a:r>
              <a:rPr lang="en-US" sz="2800" spc="7" dirty="0">
                <a:latin typeface="Trebuchet MS"/>
                <a:cs typeface="Trebuchet MS"/>
              </a:rPr>
              <a:t>input</a:t>
            </a:r>
            <a:endParaRPr lang="en-US" sz="2800" dirty="0">
              <a:latin typeface="Trebuchet MS"/>
              <a:cs typeface="Trebuchet MS"/>
            </a:endParaRPr>
          </a:p>
          <a:p>
            <a:pPr marL="237079" indent="-228611">
              <a:lnSpc>
                <a:spcPct val="150000"/>
              </a:lnSpc>
              <a:buClr>
                <a:srgbClr val="CDCDCD"/>
              </a:buClr>
              <a:buFont typeface="Arial MT"/>
              <a:buChar char="•"/>
              <a:tabLst>
                <a:tab pos="236655" algn="l"/>
                <a:tab pos="237079" algn="l"/>
              </a:tabLst>
            </a:pPr>
            <a:r>
              <a:rPr lang="en-US" sz="2800" spc="7" dirty="0">
                <a:solidFill>
                  <a:srgbClr val="FF0000"/>
                </a:solidFill>
                <a:latin typeface="Trebuchet MS"/>
                <a:cs typeface="Trebuchet MS"/>
              </a:rPr>
              <a:t>Reverse</a:t>
            </a:r>
            <a:r>
              <a:rPr lang="en-US" sz="2800" spc="17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lang="en-US" sz="2800" spc="7" dirty="0">
                <a:solidFill>
                  <a:srgbClr val="FF0000"/>
                </a:solidFill>
                <a:latin typeface="Trebuchet MS"/>
                <a:cs typeface="Trebuchet MS"/>
              </a:rPr>
              <a:t>denoising</a:t>
            </a:r>
            <a:r>
              <a:rPr lang="en-US" sz="2800" spc="2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lang="en-US" sz="2800" spc="7" dirty="0">
                <a:latin typeface="Trebuchet MS"/>
                <a:cs typeface="Trebuchet MS"/>
              </a:rPr>
              <a:t>process</a:t>
            </a:r>
            <a:r>
              <a:rPr lang="en-US" sz="2800" spc="17" dirty="0">
                <a:latin typeface="Trebuchet MS"/>
                <a:cs typeface="Trebuchet MS"/>
              </a:rPr>
              <a:t> </a:t>
            </a:r>
            <a:r>
              <a:rPr lang="en-US" sz="2800" spc="7" dirty="0">
                <a:latin typeface="Trebuchet MS"/>
                <a:cs typeface="Trebuchet MS"/>
              </a:rPr>
              <a:t>that</a:t>
            </a:r>
            <a:r>
              <a:rPr lang="en-US" sz="2800" spc="13" dirty="0">
                <a:latin typeface="Trebuchet MS"/>
                <a:cs typeface="Trebuchet MS"/>
              </a:rPr>
              <a:t> </a:t>
            </a:r>
            <a:r>
              <a:rPr lang="en-US" sz="2800" spc="7" dirty="0">
                <a:latin typeface="Trebuchet MS"/>
                <a:cs typeface="Trebuchet MS"/>
              </a:rPr>
              <a:t>learns</a:t>
            </a:r>
            <a:r>
              <a:rPr lang="en-US" sz="2800" spc="20" dirty="0">
                <a:latin typeface="Trebuchet MS"/>
                <a:cs typeface="Trebuchet MS"/>
              </a:rPr>
              <a:t> </a:t>
            </a:r>
            <a:r>
              <a:rPr lang="en-US" sz="2800" spc="3" dirty="0">
                <a:latin typeface="Trebuchet MS"/>
                <a:cs typeface="Trebuchet MS"/>
              </a:rPr>
              <a:t>to</a:t>
            </a:r>
            <a:r>
              <a:rPr lang="en-US" sz="2800" spc="13" dirty="0">
                <a:latin typeface="Trebuchet MS"/>
                <a:cs typeface="Trebuchet MS"/>
              </a:rPr>
              <a:t> </a:t>
            </a:r>
            <a:r>
              <a:rPr lang="en-US" sz="2800" spc="7" dirty="0">
                <a:latin typeface="Trebuchet MS"/>
                <a:cs typeface="Trebuchet MS"/>
              </a:rPr>
              <a:t>generate</a:t>
            </a:r>
            <a:r>
              <a:rPr lang="en-US" sz="2800" spc="20" dirty="0">
                <a:latin typeface="Trebuchet MS"/>
                <a:cs typeface="Trebuchet MS"/>
              </a:rPr>
              <a:t> </a:t>
            </a:r>
            <a:r>
              <a:rPr lang="en-US" sz="2800" spc="7" dirty="0">
                <a:latin typeface="Trebuchet MS"/>
                <a:cs typeface="Trebuchet MS"/>
              </a:rPr>
              <a:t>data</a:t>
            </a:r>
            <a:r>
              <a:rPr lang="en-US" sz="2800" spc="13" dirty="0">
                <a:latin typeface="Trebuchet MS"/>
                <a:cs typeface="Trebuchet MS"/>
              </a:rPr>
              <a:t> </a:t>
            </a:r>
            <a:r>
              <a:rPr lang="en-US" sz="2800" spc="3" dirty="0">
                <a:latin typeface="Trebuchet MS"/>
                <a:cs typeface="Trebuchet MS"/>
              </a:rPr>
              <a:t>by</a:t>
            </a:r>
            <a:r>
              <a:rPr lang="en-US" sz="2800" spc="17" dirty="0">
                <a:latin typeface="Trebuchet MS"/>
                <a:cs typeface="Trebuchet MS"/>
              </a:rPr>
              <a:t> </a:t>
            </a:r>
            <a:r>
              <a:rPr lang="en-US" sz="2800" spc="7" dirty="0">
                <a:latin typeface="Trebuchet MS"/>
                <a:cs typeface="Trebuchet MS"/>
              </a:rPr>
              <a:t>denoising                 </a:t>
            </a:r>
            <a:r>
              <a:rPr lang="en-US" sz="2000" spc="-3" dirty="0">
                <a:latin typeface="Arial MT"/>
                <a:cs typeface="Arial MT"/>
              </a:rPr>
              <a:t>Forward</a:t>
            </a:r>
            <a:r>
              <a:rPr lang="en-US" sz="2000" spc="-7" dirty="0">
                <a:latin typeface="Arial MT"/>
                <a:cs typeface="Arial MT"/>
              </a:rPr>
              <a:t> diffusion</a:t>
            </a:r>
            <a:r>
              <a:rPr lang="en-US" sz="2000" spc="-3" dirty="0">
                <a:latin typeface="Arial MT"/>
                <a:cs typeface="Arial MT"/>
              </a:rPr>
              <a:t> </a:t>
            </a:r>
            <a:r>
              <a:rPr lang="en-US" sz="2000" dirty="0">
                <a:latin typeface="Arial MT"/>
                <a:cs typeface="Arial MT"/>
              </a:rPr>
              <a:t>process</a:t>
            </a:r>
            <a:r>
              <a:rPr lang="en-US" sz="2000" spc="-3" dirty="0">
                <a:latin typeface="Arial MT"/>
                <a:cs typeface="Arial MT"/>
              </a:rPr>
              <a:t> (fixed)</a:t>
            </a:r>
            <a:endParaRPr lang="en-US" sz="2000" dirty="0">
              <a:latin typeface="Arial MT"/>
              <a:cs typeface="Arial MT"/>
            </a:endParaRPr>
          </a:p>
          <a:p>
            <a:endParaRPr lang="en-US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9600" y="718531"/>
            <a:ext cx="10972800" cy="620340"/>
          </a:xfrm>
          <a:prstGeom prst="rect">
            <a:avLst/>
          </a:prstGeom>
        </p:spPr>
        <p:txBody>
          <a:bodyPr vert="horz" wrap="square" lIns="0" tIns="65701" rIns="0" bIns="0" rtlCol="0" anchor="ctr">
            <a:spAutoFit/>
          </a:bodyPr>
          <a:lstStyle/>
          <a:p>
            <a:pPr marL="2963">
              <a:spcBef>
                <a:spcPts val="67"/>
              </a:spcBef>
            </a:pPr>
            <a:r>
              <a:rPr spc="-13" dirty="0"/>
              <a:t>Denoising</a:t>
            </a:r>
            <a:r>
              <a:rPr spc="-33" dirty="0"/>
              <a:t> </a:t>
            </a:r>
            <a:r>
              <a:rPr spc="-13" dirty="0"/>
              <a:t>Diffusion</a:t>
            </a:r>
            <a:r>
              <a:rPr spc="-27" dirty="0"/>
              <a:t> </a:t>
            </a:r>
            <a:r>
              <a:rPr spc="-13" dirty="0"/>
              <a:t>Models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3BADF7A-DC62-C37E-9B96-A14FA3110097}"/>
              </a:ext>
            </a:extLst>
          </p:cNvPr>
          <p:cNvGrpSpPr/>
          <p:nvPr/>
        </p:nvGrpSpPr>
        <p:grpSpPr>
          <a:xfrm>
            <a:off x="1421554" y="4114800"/>
            <a:ext cx="9616727" cy="1695139"/>
            <a:chOff x="1447800" y="4149550"/>
            <a:chExt cx="9616727" cy="1695139"/>
          </a:xfrm>
        </p:grpSpPr>
        <p:sp>
          <p:nvSpPr>
            <p:cNvPr id="8" name="object 8"/>
            <p:cNvSpPr txBox="1"/>
            <p:nvPr/>
          </p:nvSpPr>
          <p:spPr>
            <a:xfrm>
              <a:off x="10556527" y="4742349"/>
              <a:ext cx="508000" cy="254771"/>
            </a:xfrm>
            <a:prstGeom prst="rect">
              <a:avLst/>
            </a:prstGeom>
          </p:spPr>
          <p:txBody>
            <a:bodyPr vert="horz" wrap="square" lIns="0" tIns="8467" rIns="0" bIns="0" rtlCol="0">
              <a:spAutoFit/>
            </a:bodyPr>
            <a:lstStyle/>
            <a:p>
              <a:pPr marL="8467">
                <a:spcBef>
                  <a:spcPts val="67"/>
                </a:spcBef>
              </a:pPr>
              <a:r>
                <a:rPr sz="1600" spc="3" dirty="0">
                  <a:latin typeface="Trebuchet MS"/>
                  <a:cs typeface="Trebuchet MS"/>
                </a:rPr>
                <a:t>N</a:t>
              </a:r>
              <a:r>
                <a:rPr sz="1600" spc="-3" dirty="0">
                  <a:latin typeface="Trebuchet MS"/>
                  <a:cs typeface="Trebuchet MS"/>
                </a:rPr>
                <a:t>o</a:t>
              </a:r>
              <a:r>
                <a:rPr sz="1600" dirty="0">
                  <a:latin typeface="Trebuchet MS"/>
                  <a:cs typeface="Trebuchet MS"/>
                </a:rPr>
                <a:t>ise</a:t>
              </a:r>
              <a:endParaRPr sz="1600">
                <a:latin typeface="Trebuchet MS"/>
                <a:cs typeface="Trebuchet MS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73EDE96-6FAB-542F-644C-A66E49231F22}"/>
                </a:ext>
              </a:extLst>
            </p:cNvPr>
            <p:cNvGrpSpPr/>
            <p:nvPr/>
          </p:nvGrpSpPr>
          <p:grpSpPr>
            <a:xfrm>
              <a:off x="1447800" y="4149550"/>
              <a:ext cx="9003700" cy="1695139"/>
              <a:chOff x="1210207" y="4165581"/>
              <a:chExt cx="9003700" cy="1695139"/>
            </a:xfrm>
          </p:grpSpPr>
          <p:sp>
            <p:nvSpPr>
              <p:cNvPr id="5" name="object 5"/>
              <p:cNvSpPr/>
              <p:nvPr/>
            </p:nvSpPr>
            <p:spPr>
              <a:xfrm>
                <a:off x="3918858" y="4165581"/>
                <a:ext cx="4143163" cy="95250"/>
              </a:xfrm>
              <a:custGeom>
                <a:avLst/>
                <a:gdLst/>
                <a:ahLst/>
                <a:cxnLst/>
                <a:rect l="l" t="t" r="r" b="b"/>
                <a:pathLst>
                  <a:path w="6214745" h="142875">
                    <a:moveTo>
                      <a:pt x="6089537" y="0"/>
                    </a:moveTo>
                    <a:lnTo>
                      <a:pt x="6083464" y="396"/>
                    </a:lnTo>
                    <a:lnTo>
                      <a:pt x="6077983" y="3040"/>
                    </a:lnTo>
                    <a:lnTo>
                      <a:pt x="6073792" y="7749"/>
                    </a:lnTo>
                    <a:lnTo>
                      <a:pt x="6071756" y="13715"/>
                    </a:lnTo>
                    <a:lnTo>
                      <a:pt x="6072152" y="19788"/>
                    </a:lnTo>
                    <a:lnTo>
                      <a:pt x="6074796" y="25269"/>
                    </a:lnTo>
                    <a:lnTo>
                      <a:pt x="6079505" y="29460"/>
                    </a:lnTo>
                    <a:lnTo>
                      <a:pt x="6124034" y="55435"/>
                    </a:lnTo>
                    <a:lnTo>
                      <a:pt x="6182725" y="55435"/>
                    </a:lnTo>
                    <a:lnTo>
                      <a:pt x="6182725" y="87185"/>
                    </a:lnTo>
                    <a:lnTo>
                      <a:pt x="6124034" y="87185"/>
                    </a:lnTo>
                    <a:lnTo>
                      <a:pt x="6079505" y="113161"/>
                    </a:lnTo>
                    <a:lnTo>
                      <a:pt x="6074796" y="117351"/>
                    </a:lnTo>
                    <a:lnTo>
                      <a:pt x="6072152" y="122833"/>
                    </a:lnTo>
                    <a:lnTo>
                      <a:pt x="6071756" y="128906"/>
                    </a:lnTo>
                    <a:lnTo>
                      <a:pt x="6073792" y="134873"/>
                    </a:lnTo>
                    <a:lnTo>
                      <a:pt x="6077983" y="139581"/>
                    </a:lnTo>
                    <a:lnTo>
                      <a:pt x="6083464" y="142226"/>
                    </a:lnTo>
                    <a:lnTo>
                      <a:pt x="6089537" y="142621"/>
                    </a:lnTo>
                    <a:lnTo>
                      <a:pt x="6095503" y="140585"/>
                    </a:lnTo>
                    <a:lnTo>
                      <a:pt x="6187046" y="87185"/>
                    </a:lnTo>
                    <a:lnTo>
                      <a:pt x="6182725" y="87185"/>
                    </a:lnTo>
                    <a:lnTo>
                      <a:pt x="6187048" y="87184"/>
                    </a:lnTo>
                    <a:lnTo>
                      <a:pt x="6214261" y="71310"/>
                    </a:lnTo>
                    <a:lnTo>
                      <a:pt x="6095503" y="2036"/>
                    </a:lnTo>
                    <a:lnTo>
                      <a:pt x="6089537" y="0"/>
                    </a:lnTo>
                    <a:close/>
                  </a:path>
                  <a:path w="6214745" h="142875">
                    <a:moveTo>
                      <a:pt x="6151248" y="71310"/>
                    </a:moveTo>
                    <a:lnTo>
                      <a:pt x="6124034" y="87185"/>
                    </a:lnTo>
                    <a:lnTo>
                      <a:pt x="6182725" y="87185"/>
                    </a:lnTo>
                    <a:lnTo>
                      <a:pt x="6182725" y="85023"/>
                    </a:lnTo>
                    <a:lnTo>
                      <a:pt x="6174755" y="85023"/>
                    </a:lnTo>
                    <a:lnTo>
                      <a:pt x="6151248" y="71310"/>
                    </a:lnTo>
                    <a:close/>
                  </a:path>
                  <a:path w="6214745" h="142875">
                    <a:moveTo>
                      <a:pt x="0" y="55434"/>
                    </a:moveTo>
                    <a:lnTo>
                      <a:pt x="0" y="87184"/>
                    </a:lnTo>
                    <a:lnTo>
                      <a:pt x="6124036" y="87184"/>
                    </a:lnTo>
                    <a:lnTo>
                      <a:pt x="6151248" y="71310"/>
                    </a:lnTo>
                    <a:lnTo>
                      <a:pt x="6124034" y="55435"/>
                    </a:lnTo>
                    <a:lnTo>
                      <a:pt x="0" y="55434"/>
                    </a:lnTo>
                    <a:close/>
                  </a:path>
                  <a:path w="6214745" h="142875">
                    <a:moveTo>
                      <a:pt x="6174755" y="57598"/>
                    </a:moveTo>
                    <a:lnTo>
                      <a:pt x="6151248" y="71310"/>
                    </a:lnTo>
                    <a:lnTo>
                      <a:pt x="6174755" y="85023"/>
                    </a:lnTo>
                    <a:lnTo>
                      <a:pt x="6174755" y="57598"/>
                    </a:lnTo>
                    <a:close/>
                  </a:path>
                  <a:path w="6214745" h="142875">
                    <a:moveTo>
                      <a:pt x="6182725" y="57598"/>
                    </a:moveTo>
                    <a:lnTo>
                      <a:pt x="6174755" y="57598"/>
                    </a:lnTo>
                    <a:lnTo>
                      <a:pt x="6174755" y="85023"/>
                    </a:lnTo>
                    <a:lnTo>
                      <a:pt x="6182725" y="85023"/>
                    </a:lnTo>
                    <a:lnTo>
                      <a:pt x="6182725" y="57598"/>
                    </a:lnTo>
                    <a:close/>
                  </a:path>
                  <a:path w="6214745" h="142875">
                    <a:moveTo>
                      <a:pt x="6124034" y="55435"/>
                    </a:moveTo>
                    <a:lnTo>
                      <a:pt x="6151248" y="71310"/>
                    </a:lnTo>
                    <a:lnTo>
                      <a:pt x="6174755" y="57598"/>
                    </a:lnTo>
                    <a:lnTo>
                      <a:pt x="6182725" y="57598"/>
                    </a:lnTo>
                    <a:lnTo>
                      <a:pt x="6182725" y="55435"/>
                    </a:lnTo>
                    <a:lnTo>
                      <a:pt x="6124034" y="55435"/>
                    </a:lnTo>
                    <a:close/>
                  </a:path>
                </a:pathLst>
              </a:custGeom>
              <a:solidFill>
                <a:srgbClr val="5E5E5E"/>
              </a:solidFill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6" name="object 6"/>
              <p:cNvSpPr/>
              <p:nvPr/>
            </p:nvSpPr>
            <p:spPr>
              <a:xfrm>
                <a:off x="3918809" y="5501362"/>
                <a:ext cx="4143163" cy="95250"/>
              </a:xfrm>
              <a:custGeom>
                <a:avLst/>
                <a:gdLst/>
                <a:ahLst/>
                <a:cxnLst/>
                <a:rect l="l" t="t" r="r" b="b"/>
                <a:pathLst>
                  <a:path w="6214745" h="142875">
                    <a:moveTo>
                      <a:pt x="124722" y="0"/>
                    </a:moveTo>
                    <a:lnTo>
                      <a:pt x="118756" y="2036"/>
                    </a:lnTo>
                    <a:lnTo>
                      <a:pt x="0" y="71310"/>
                    </a:lnTo>
                    <a:lnTo>
                      <a:pt x="118756" y="140585"/>
                    </a:lnTo>
                    <a:lnTo>
                      <a:pt x="124722" y="142621"/>
                    </a:lnTo>
                    <a:lnTo>
                      <a:pt x="130795" y="142226"/>
                    </a:lnTo>
                    <a:lnTo>
                      <a:pt x="136276" y="139581"/>
                    </a:lnTo>
                    <a:lnTo>
                      <a:pt x="140468" y="134873"/>
                    </a:lnTo>
                    <a:lnTo>
                      <a:pt x="142503" y="128906"/>
                    </a:lnTo>
                    <a:lnTo>
                      <a:pt x="142107" y="122833"/>
                    </a:lnTo>
                    <a:lnTo>
                      <a:pt x="139463" y="117351"/>
                    </a:lnTo>
                    <a:lnTo>
                      <a:pt x="134754" y="113161"/>
                    </a:lnTo>
                    <a:lnTo>
                      <a:pt x="90225" y="87185"/>
                    </a:lnTo>
                    <a:lnTo>
                      <a:pt x="31535" y="87185"/>
                    </a:lnTo>
                    <a:lnTo>
                      <a:pt x="31535" y="55435"/>
                    </a:lnTo>
                    <a:lnTo>
                      <a:pt x="90225" y="55435"/>
                    </a:lnTo>
                    <a:lnTo>
                      <a:pt x="134754" y="29460"/>
                    </a:lnTo>
                    <a:lnTo>
                      <a:pt x="139463" y="25269"/>
                    </a:lnTo>
                    <a:lnTo>
                      <a:pt x="142107" y="19788"/>
                    </a:lnTo>
                    <a:lnTo>
                      <a:pt x="142503" y="13715"/>
                    </a:lnTo>
                    <a:lnTo>
                      <a:pt x="140468" y="7749"/>
                    </a:lnTo>
                    <a:lnTo>
                      <a:pt x="136276" y="3040"/>
                    </a:lnTo>
                    <a:lnTo>
                      <a:pt x="130795" y="396"/>
                    </a:lnTo>
                    <a:lnTo>
                      <a:pt x="124722" y="0"/>
                    </a:lnTo>
                    <a:close/>
                  </a:path>
                  <a:path w="6214745" h="142875">
                    <a:moveTo>
                      <a:pt x="90225" y="55435"/>
                    </a:moveTo>
                    <a:lnTo>
                      <a:pt x="63011" y="71310"/>
                    </a:lnTo>
                    <a:lnTo>
                      <a:pt x="90225" y="87185"/>
                    </a:lnTo>
                    <a:lnTo>
                      <a:pt x="6214261" y="87187"/>
                    </a:lnTo>
                    <a:lnTo>
                      <a:pt x="6214261" y="55437"/>
                    </a:lnTo>
                    <a:lnTo>
                      <a:pt x="90225" y="55435"/>
                    </a:lnTo>
                    <a:close/>
                  </a:path>
                  <a:path w="6214745" h="142875">
                    <a:moveTo>
                      <a:pt x="31535" y="55435"/>
                    </a:moveTo>
                    <a:lnTo>
                      <a:pt x="31535" y="87185"/>
                    </a:lnTo>
                    <a:lnTo>
                      <a:pt x="90225" y="87185"/>
                    </a:lnTo>
                    <a:lnTo>
                      <a:pt x="86517" y="85023"/>
                    </a:lnTo>
                    <a:lnTo>
                      <a:pt x="39504" y="85023"/>
                    </a:lnTo>
                    <a:lnTo>
                      <a:pt x="39504" y="57598"/>
                    </a:lnTo>
                    <a:lnTo>
                      <a:pt x="86517" y="57598"/>
                    </a:lnTo>
                    <a:lnTo>
                      <a:pt x="90225" y="55435"/>
                    </a:lnTo>
                    <a:lnTo>
                      <a:pt x="31535" y="55435"/>
                    </a:lnTo>
                    <a:close/>
                  </a:path>
                  <a:path w="6214745" h="142875">
                    <a:moveTo>
                      <a:pt x="39504" y="57598"/>
                    </a:moveTo>
                    <a:lnTo>
                      <a:pt x="39504" y="85023"/>
                    </a:lnTo>
                    <a:lnTo>
                      <a:pt x="63011" y="71310"/>
                    </a:lnTo>
                    <a:lnTo>
                      <a:pt x="39504" y="57598"/>
                    </a:lnTo>
                    <a:close/>
                  </a:path>
                  <a:path w="6214745" h="142875">
                    <a:moveTo>
                      <a:pt x="63011" y="71310"/>
                    </a:moveTo>
                    <a:lnTo>
                      <a:pt x="39504" y="85023"/>
                    </a:lnTo>
                    <a:lnTo>
                      <a:pt x="86517" y="85023"/>
                    </a:lnTo>
                    <a:lnTo>
                      <a:pt x="63011" y="71310"/>
                    </a:lnTo>
                    <a:close/>
                  </a:path>
                  <a:path w="6214745" h="142875">
                    <a:moveTo>
                      <a:pt x="86517" y="57598"/>
                    </a:moveTo>
                    <a:lnTo>
                      <a:pt x="39504" y="57598"/>
                    </a:lnTo>
                    <a:lnTo>
                      <a:pt x="63011" y="71310"/>
                    </a:lnTo>
                    <a:lnTo>
                      <a:pt x="86517" y="57598"/>
                    </a:lnTo>
                    <a:close/>
                  </a:path>
                </a:pathLst>
              </a:custGeom>
              <a:solidFill>
                <a:srgbClr val="5E5E5E"/>
              </a:solidFill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7" name="object 7"/>
              <p:cNvSpPr txBox="1"/>
              <p:nvPr/>
            </p:nvSpPr>
            <p:spPr>
              <a:xfrm>
                <a:off x="1210207" y="4742349"/>
                <a:ext cx="436033" cy="254771"/>
              </a:xfrm>
              <a:prstGeom prst="rect">
                <a:avLst/>
              </a:prstGeom>
            </p:spPr>
            <p:txBody>
              <a:bodyPr vert="horz" wrap="square" lIns="0" tIns="8467" rIns="0" bIns="0" rtlCol="0">
                <a:spAutoFit/>
              </a:bodyPr>
              <a:lstStyle/>
              <a:p>
                <a:pPr marL="8467">
                  <a:spcBef>
                    <a:spcPts val="67"/>
                  </a:spcBef>
                </a:pPr>
                <a:r>
                  <a:rPr sz="1600" dirty="0">
                    <a:latin typeface="Trebuchet MS"/>
                    <a:cs typeface="Trebuchet MS"/>
                  </a:rPr>
                  <a:t>Da</a:t>
                </a:r>
                <a:r>
                  <a:rPr sz="1600" spc="-3" dirty="0">
                    <a:latin typeface="Trebuchet MS"/>
                    <a:cs typeface="Trebuchet MS"/>
                  </a:rPr>
                  <a:t>t</a:t>
                </a:r>
                <a:r>
                  <a:rPr sz="1600" dirty="0">
                    <a:latin typeface="Trebuchet MS"/>
                    <a:cs typeface="Trebuchet MS"/>
                  </a:rPr>
                  <a:t>a</a:t>
                </a:r>
                <a:endParaRPr sz="1600">
                  <a:latin typeface="Trebuchet MS"/>
                  <a:cs typeface="Trebuchet MS"/>
                </a:endParaRPr>
              </a:p>
            </p:txBody>
          </p:sp>
          <p:sp>
            <p:nvSpPr>
              <p:cNvPr id="9" name="object 9"/>
              <p:cNvSpPr txBox="1"/>
              <p:nvPr/>
            </p:nvSpPr>
            <p:spPr>
              <a:xfrm>
                <a:off x="4165523" y="5605949"/>
                <a:ext cx="3613573" cy="254771"/>
              </a:xfrm>
              <a:prstGeom prst="rect">
                <a:avLst/>
              </a:prstGeom>
            </p:spPr>
            <p:txBody>
              <a:bodyPr vert="horz" wrap="square" lIns="0" tIns="8467" rIns="0" bIns="0" rtlCol="0">
                <a:spAutoFit/>
              </a:bodyPr>
              <a:lstStyle/>
              <a:p>
                <a:pPr marL="8467">
                  <a:spcBef>
                    <a:spcPts val="67"/>
                  </a:spcBef>
                </a:pPr>
                <a:r>
                  <a:rPr sz="1600" dirty="0">
                    <a:latin typeface="Arial MT"/>
                    <a:cs typeface="Arial MT"/>
                  </a:rPr>
                  <a:t>Reverse</a:t>
                </a:r>
                <a:r>
                  <a:rPr sz="1600" spc="-13" dirty="0">
                    <a:latin typeface="Arial MT"/>
                    <a:cs typeface="Arial MT"/>
                  </a:rPr>
                  <a:t> </a:t>
                </a:r>
                <a:r>
                  <a:rPr sz="1600" dirty="0">
                    <a:latin typeface="Arial MT"/>
                    <a:cs typeface="Arial MT"/>
                  </a:rPr>
                  <a:t>denoising</a:t>
                </a:r>
                <a:r>
                  <a:rPr sz="1600" spc="-13" dirty="0">
                    <a:latin typeface="Arial MT"/>
                    <a:cs typeface="Arial MT"/>
                  </a:rPr>
                  <a:t> </a:t>
                </a:r>
                <a:r>
                  <a:rPr sz="1600" dirty="0">
                    <a:latin typeface="Arial MT"/>
                    <a:cs typeface="Arial MT"/>
                  </a:rPr>
                  <a:t>process</a:t>
                </a:r>
                <a:r>
                  <a:rPr sz="1600" spc="-13" dirty="0">
                    <a:latin typeface="Arial MT"/>
                    <a:cs typeface="Arial MT"/>
                  </a:rPr>
                  <a:t> </a:t>
                </a:r>
                <a:r>
                  <a:rPr sz="1600" spc="-3" dirty="0">
                    <a:latin typeface="Arial MT"/>
                    <a:cs typeface="Arial MT"/>
                  </a:rPr>
                  <a:t>(generative)</a:t>
                </a:r>
                <a:endParaRPr sz="1600">
                  <a:latin typeface="Arial MT"/>
                  <a:cs typeface="Arial MT"/>
                </a:endParaRPr>
              </a:p>
            </p:txBody>
          </p:sp>
          <p:pic>
            <p:nvPicPr>
              <p:cNvPr id="10" name="object 10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099203" y="4315851"/>
                <a:ext cx="1114704" cy="1114709"/>
              </a:xfrm>
              <a:prstGeom prst="rect">
                <a:avLst/>
              </a:prstGeom>
            </p:spPr>
          </p:pic>
          <p:pic>
            <p:nvPicPr>
              <p:cNvPr id="11" name="object 11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171281" y="4315851"/>
                <a:ext cx="1114709" cy="1114709"/>
              </a:xfrm>
              <a:prstGeom prst="rect">
                <a:avLst/>
              </a:prstGeom>
            </p:spPr>
          </p:pic>
          <p:pic>
            <p:nvPicPr>
              <p:cNvPr id="12" name="object 12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325935" y="4315851"/>
                <a:ext cx="1114709" cy="1114709"/>
              </a:xfrm>
              <a:prstGeom prst="rect">
                <a:avLst/>
              </a:prstGeom>
            </p:spPr>
          </p:pic>
          <p:pic>
            <p:nvPicPr>
              <p:cNvPr id="13" name="object 13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480589" y="4315851"/>
                <a:ext cx="1114709" cy="1114709"/>
              </a:xfrm>
              <a:prstGeom prst="rect">
                <a:avLst/>
              </a:prstGeom>
            </p:spPr>
          </p:pic>
          <p:pic>
            <p:nvPicPr>
              <p:cNvPr id="14" name="object 14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635242" y="4315851"/>
                <a:ext cx="1114709" cy="1114709"/>
              </a:xfrm>
              <a:prstGeom prst="rect">
                <a:avLst/>
              </a:prstGeom>
            </p:spPr>
          </p:pic>
          <p:pic>
            <p:nvPicPr>
              <p:cNvPr id="15" name="object 15"/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789896" y="4315851"/>
                <a:ext cx="1114709" cy="1114709"/>
              </a:xfrm>
              <a:prstGeom prst="rect">
                <a:avLst/>
              </a:prstGeom>
            </p:spPr>
          </p:pic>
          <p:pic>
            <p:nvPicPr>
              <p:cNvPr id="16" name="object 16"/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944550" y="4315851"/>
                <a:ext cx="1114707" cy="1114709"/>
              </a:xfrm>
              <a:prstGeom prst="rect">
                <a:avLst/>
              </a:prstGeom>
            </p:spPr>
          </p:pic>
        </p:grpSp>
      </p:grpSp>
      <p:sp>
        <p:nvSpPr>
          <p:cNvPr id="17" name="object 17"/>
          <p:cNvSpPr txBox="1"/>
          <p:nvPr/>
        </p:nvSpPr>
        <p:spPr>
          <a:xfrm>
            <a:off x="81425" y="6008423"/>
            <a:ext cx="6148493" cy="50270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8467" marR="3387">
              <a:lnSpc>
                <a:spcPts val="1267"/>
              </a:lnSpc>
              <a:spcBef>
                <a:spcPts val="120"/>
              </a:spcBef>
            </a:pP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Sohl-Dickstein</a:t>
            </a:r>
            <a:r>
              <a:rPr sz="1067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et</a:t>
            </a:r>
            <a:r>
              <a:rPr sz="1067" u="sng" spc="10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al.,</a:t>
            </a:r>
            <a:r>
              <a:rPr sz="1067" u="sng" spc="10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Deep</a:t>
            </a:r>
            <a:r>
              <a:rPr sz="1067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Unsupervised</a:t>
            </a:r>
            <a:r>
              <a:rPr sz="1067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Learning</a:t>
            </a:r>
            <a:r>
              <a:rPr sz="1067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using</a:t>
            </a:r>
            <a:r>
              <a:rPr sz="1067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Nonequilibrium</a:t>
            </a:r>
            <a:r>
              <a:rPr sz="1067" u="sng" spc="-10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Thermodynamics,</a:t>
            </a:r>
            <a:r>
              <a:rPr sz="1067" u="sng" spc="10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ICML</a:t>
            </a:r>
            <a:r>
              <a:rPr sz="1067" u="sng" spc="-3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2015 </a:t>
            </a:r>
            <a:r>
              <a:rPr sz="1067" spc="-287" dirty="0">
                <a:solidFill>
                  <a:srgbClr val="0071C5"/>
                </a:solid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Ho</a:t>
            </a:r>
            <a:r>
              <a:rPr sz="1067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et</a:t>
            </a:r>
            <a:r>
              <a:rPr sz="1067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al.,</a:t>
            </a:r>
            <a:r>
              <a:rPr sz="1067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Denoising</a:t>
            </a:r>
            <a:r>
              <a:rPr sz="1067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Diffusion</a:t>
            </a:r>
            <a:r>
              <a:rPr sz="1067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Probabilistic</a:t>
            </a:r>
            <a:r>
              <a:rPr sz="1067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Models,</a:t>
            </a:r>
            <a:r>
              <a:rPr sz="1067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NeurIPS</a:t>
            </a:r>
            <a:r>
              <a:rPr sz="1067" u="sng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2020</a:t>
            </a:r>
            <a:endParaRPr sz="1067" dirty="0">
              <a:latin typeface="Arial MT"/>
              <a:cs typeface="Arial MT"/>
            </a:endParaRPr>
          </a:p>
          <a:p>
            <a:pPr marL="8467">
              <a:lnSpc>
                <a:spcPts val="1237"/>
              </a:lnSpc>
            </a:pP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Song</a:t>
            </a:r>
            <a:r>
              <a:rPr sz="1067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et</a:t>
            </a:r>
            <a:r>
              <a:rPr sz="1067" u="sng" spc="1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al.,</a:t>
            </a:r>
            <a:r>
              <a:rPr sz="1067" u="sng" spc="1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Score-Based</a:t>
            </a:r>
            <a:r>
              <a:rPr sz="1067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Generative</a:t>
            </a:r>
            <a:r>
              <a:rPr sz="1067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Modeling</a:t>
            </a:r>
            <a:r>
              <a:rPr sz="1067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through</a:t>
            </a:r>
            <a:r>
              <a:rPr sz="1067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Stochastic</a:t>
            </a:r>
            <a:r>
              <a:rPr sz="1067" u="sng" spc="10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Differential</a:t>
            </a:r>
            <a:r>
              <a:rPr sz="1067" u="sng" spc="7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Equations,</a:t>
            </a:r>
            <a:r>
              <a:rPr sz="1067" u="sng" spc="1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ICLR</a:t>
            </a:r>
            <a:r>
              <a:rPr sz="1067" u="sng" spc="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 </a:t>
            </a:r>
            <a:r>
              <a:rPr sz="1067" u="sng" spc="-3" dirty="0">
                <a:solidFill>
                  <a:srgbClr val="0071C5"/>
                </a:solidFill>
                <a:uFill>
                  <a:solidFill>
                    <a:srgbClr val="0071C5"/>
                  </a:solidFill>
                </a:uFill>
                <a:latin typeface="Arial MT"/>
                <a:cs typeface="Arial MT"/>
              </a:rPr>
              <a:t>2021</a:t>
            </a:r>
            <a:endParaRPr sz="1067" dirty="0">
              <a:latin typeface="Arial MT"/>
              <a:cs typeface="Arial MT"/>
            </a:endParaRPr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532AEE1F-147D-CD5B-9AC6-EE893C0C4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61381-F259-4F97-AB4A-B2A37C4CA698}" type="datetime1">
              <a:rPr lang="en-US" smtClean="0"/>
              <a:t>11/12/2025</a:t>
            </a:fld>
            <a:endParaRPr lang="en-US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86894B44-3A62-B7FB-03FC-2D6B919C1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420D5C4F-C70C-2A32-59CE-188038CB6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736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834449D-9905-22BC-9C10-E151121D9C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653" y="1939152"/>
            <a:ext cx="11636031" cy="4080648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1309BE-D432-D49C-CB98-7DE8A932E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2F1BC-2C24-406B-8B1B-736678FBCA43}" type="datetime1">
              <a:rPr lang="en-US" smtClean="0"/>
              <a:t>11/12/2025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D3DF08-9EE5-55FE-2CE9-65CF4F4CC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445FDE-2AC9-0BF2-AFC0-533F65162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5D24BF6-56A5-6DCB-DA8E-8753DB86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Combined (LDM)</a:t>
            </a:r>
          </a:p>
        </p:txBody>
      </p:sp>
    </p:spTree>
    <p:extLst>
      <p:ext uri="{BB962C8B-B14F-4D97-AF65-F5344CB8AC3E}">
        <p14:creationId xmlns:p14="http://schemas.microsoft.com/office/powerpoint/2010/main" val="16780082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DAFAF6-DBAC-8F51-DAB3-868A3BF42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69" name="Google Shape;869;p10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-GB"/>
              <a:pPr/>
              <a:t>41</a:t>
            </a:fld>
            <a:endParaRPr/>
          </a:p>
        </p:txBody>
      </p:sp>
      <p:sp>
        <p:nvSpPr>
          <p:cNvPr id="867" name="Google Shape;867;p10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60933" rIns="121900" bIns="60933" rtlCol="0" anchor="b" anchorCtr="0">
            <a:noAutofit/>
          </a:bodyPr>
          <a:lstStyle/>
          <a:p>
            <a:r>
              <a:rPr lang="en-GB"/>
              <a:t>Latent Diffusion Model</a:t>
            </a:r>
            <a:endParaRPr/>
          </a:p>
        </p:txBody>
      </p:sp>
      <p:pic>
        <p:nvPicPr>
          <p:cNvPr id="870" name="Google Shape;87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934" y="1427364"/>
            <a:ext cx="8962133" cy="43923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DAC6D7-E7FC-E9DE-3B74-9C2680A58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8A33-BF23-4ABF-9A0F-38BC6E4200A2}" type="datetime1">
              <a:rPr lang="en-US" smtClean="0"/>
              <a:t>11/12/2025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38AB62-289E-3A95-C029-EB4D323CB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9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marL="0" indent="0">
              <a:buNone/>
            </a:pPr>
            <a:r>
              <a:rPr lang="en-GB"/>
              <a:t>Condition on diffusion timestep t</a:t>
            </a:r>
            <a:endParaRPr/>
          </a:p>
        </p:txBody>
      </p:sp>
      <p:sp>
        <p:nvSpPr>
          <p:cNvPr id="820" name="Google Shape;820;p9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-GB"/>
              <a:pPr/>
              <a:t>42</a:t>
            </a:fld>
            <a:endParaRPr/>
          </a:p>
        </p:txBody>
      </p:sp>
      <p:sp>
        <p:nvSpPr>
          <p:cNvPr id="818" name="Google Shape;818;p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60933" rIns="121900" bIns="60933" rtlCol="0" anchor="b" anchorCtr="0">
            <a:noAutofit/>
          </a:bodyPr>
          <a:lstStyle/>
          <a:p>
            <a:r>
              <a:rPr lang="en-GB"/>
              <a:t>UNet - Conditioning</a:t>
            </a:r>
            <a:endParaRPr/>
          </a:p>
        </p:txBody>
      </p:sp>
      <p:sp>
        <p:nvSpPr>
          <p:cNvPr id="821" name="Google Shape;821;p98"/>
          <p:cNvSpPr txBox="1"/>
          <p:nvPr/>
        </p:nvSpPr>
        <p:spPr>
          <a:xfrm>
            <a:off x="1377767" y="3394000"/>
            <a:ext cx="494400" cy="6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98"/>
          <p:cNvSpPr/>
          <p:nvPr/>
        </p:nvSpPr>
        <p:spPr>
          <a:xfrm>
            <a:off x="2407500" y="3312800"/>
            <a:ext cx="1297600" cy="842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1600">
                <a:latin typeface="Calibri"/>
                <a:ea typeface="Calibri"/>
                <a:cs typeface="Calibri"/>
                <a:sym typeface="Calibri"/>
              </a:rPr>
              <a:t>Sinusoidal Embedding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3" name="Google Shape;823;p98"/>
          <p:cNvCxnSpPr/>
          <p:nvPr/>
        </p:nvCxnSpPr>
        <p:spPr>
          <a:xfrm>
            <a:off x="1800067" y="3733800"/>
            <a:ext cx="535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24" name="Google Shape;824;p98"/>
          <p:cNvSpPr txBox="1"/>
          <p:nvPr/>
        </p:nvSpPr>
        <p:spPr>
          <a:xfrm>
            <a:off x="1228400" y="4216600"/>
            <a:ext cx="978400" cy="6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 x 1</a:t>
            </a:r>
            <a:endParaRPr sz="21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98"/>
          <p:cNvSpPr txBox="1"/>
          <p:nvPr/>
        </p:nvSpPr>
        <p:spPr>
          <a:xfrm>
            <a:off x="3725500" y="4154800"/>
            <a:ext cx="978400" cy="6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 x D</a:t>
            </a:r>
            <a:endParaRPr sz="21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98"/>
          <p:cNvSpPr/>
          <p:nvPr/>
        </p:nvSpPr>
        <p:spPr>
          <a:xfrm>
            <a:off x="4683200" y="2997600"/>
            <a:ext cx="690000" cy="1472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MLP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7" name="Google Shape;827;p98"/>
          <p:cNvCxnSpPr/>
          <p:nvPr/>
        </p:nvCxnSpPr>
        <p:spPr>
          <a:xfrm>
            <a:off x="3910900" y="3744100"/>
            <a:ext cx="607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28" name="Google Shape;828;p98"/>
          <p:cNvSpPr txBox="1"/>
          <p:nvPr/>
        </p:nvSpPr>
        <p:spPr>
          <a:xfrm>
            <a:off x="5609967" y="4288667"/>
            <a:ext cx="978400" cy="6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 x D</a:t>
            </a:r>
            <a:endParaRPr sz="21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9" name="Google Shape;829;p98"/>
          <p:cNvCxnSpPr/>
          <p:nvPr/>
        </p:nvCxnSpPr>
        <p:spPr>
          <a:xfrm rot="10800000" flipH="1">
            <a:off x="5671767" y="3686600"/>
            <a:ext cx="1031600" cy="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0" name="Google Shape;830;p98"/>
          <p:cNvSpPr/>
          <p:nvPr/>
        </p:nvSpPr>
        <p:spPr>
          <a:xfrm rot="5400000">
            <a:off x="6742129" y="2796028"/>
            <a:ext cx="1297600" cy="1090400"/>
          </a:xfrm>
          <a:prstGeom prst="trapezoid">
            <a:avLst>
              <a:gd name="adj" fmla="val 25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98"/>
          <p:cNvSpPr/>
          <p:nvPr/>
        </p:nvSpPr>
        <p:spPr>
          <a:xfrm rot="-5400000">
            <a:off x="7832708" y="2796039"/>
            <a:ext cx="1297600" cy="1090400"/>
          </a:xfrm>
          <a:prstGeom prst="trapezoid">
            <a:avLst>
              <a:gd name="adj" fmla="val 25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98"/>
          <p:cNvSpPr txBox="1"/>
          <p:nvPr/>
        </p:nvSpPr>
        <p:spPr>
          <a:xfrm>
            <a:off x="5609967" y="2633200"/>
            <a:ext cx="690000" cy="6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GB" sz="32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sz="32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3" name="Google Shape;833;p98"/>
          <p:cNvCxnSpPr/>
          <p:nvPr/>
        </p:nvCxnSpPr>
        <p:spPr>
          <a:xfrm>
            <a:off x="6299967" y="3065676"/>
            <a:ext cx="40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4" name="Google Shape;834;p98"/>
          <p:cNvSpPr txBox="1"/>
          <p:nvPr/>
        </p:nvSpPr>
        <p:spPr>
          <a:xfrm>
            <a:off x="7359133" y="2122300"/>
            <a:ext cx="2080000" cy="6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UNet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5" name="Google Shape;835;p98"/>
          <p:cNvCxnSpPr/>
          <p:nvPr/>
        </p:nvCxnSpPr>
        <p:spPr>
          <a:xfrm>
            <a:off x="9329367" y="3367200"/>
            <a:ext cx="48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6" name="Google Shape;836;p98"/>
          <p:cNvSpPr txBox="1"/>
          <p:nvPr/>
        </p:nvSpPr>
        <p:spPr>
          <a:xfrm>
            <a:off x="9921800" y="2949667"/>
            <a:ext cx="690000" cy="6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ε</a:t>
            </a:r>
            <a:r>
              <a:rPr lang="en-GB" sz="32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sz="32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35150F-53A5-E5EB-DB3F-E48434356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FA224-1589-4879-A3EB-C25206D8A863}" type="datetime1">
              <a:rPr lang="en-US" smtClean="0"/>
              <a:t>11/12/2025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CE4934-49F3-B5A2-1740-C2E672A38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9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marL="0" indent="0">
              <a:buNone/>
            </a:pPr>
            <a:r>
              <a:rPr lang="en-GB"/>
              <a:t>Shapes: h (H x W x D), t</a:t>
            </a:r>
            <a:r>
              <a:rPr lang="en-GB" baseline="-25000"/>
              <a:t>emb</a:t>
            </a:r>
            <a:r>
              <a:rPr lang="en-GB"/>
              <a:t> (1 x 1 x D)</a:t>
            </a:r>
            <a:endParaRPr/>
          </a:p>
        </p:txBody>
      </p:sp>
      <p:sp>
        <p:nvSpPr>
          <p:cNvPr id="843" name="Google Shape;843;p9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-GB"/>
              <a:pPr/>
              <a:t>43</a:t>
            </a:fld>
            <a:endParaRPr/>
          </a:p>
        </p:txBody>
      </p:sp>
      <p:sp>
        <p:nvSpPr>
          <p:cNvPr id="841" name="Google Shape;841;p9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60933" rIns="121900" bIns="60933" rtlCol="0" anchor="b" anchorCtr="0">
            <a:noAutofit/>
          </a:bodyPr>
          <a:lstStyle/>
          <a:p>
            <a:r>
              <a:rPr lang="en-GB"/>
              <a:t>UNet - Conditioning</a:t>
            </a:r>
            <a:endParaRPr/>
          </a:p>
        </p:txBody>
      </p:sp>
      <p:sp>
        <p:nvSpPr>
          <p:cNvPr id="845" name="Google Shape;845;p99"/>
          <p:cNvSpPr txBox="1">
            <a:spLocks noGrp="1"/>
          </p:cNvSpPr>
          <p:nvPr>
            <p:ph type="body" idx="4294967295"/>
          </p:nvPr>
        </p:nvSpPr>
        <p:spPr>
          <a:xfrm>
            <a:off x="76200" y="2045566"/>
            <a:ext cx="11117263" cy="841375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marL="0" indent="0">
              <a:buNone/>
            </a:pPr>
            <a:r>
              <a:rPr lang="en-GB" dirty="0"/>
              <a:t>Method 1: Simple addition</a:t>
            </a:r>
            <a:endParaRPr dirty="0"/>
          </a:p>
        </p:txBody>
      </p:sp>
      <p:sp>
        <p:nvSpPr>
          <p:cNvPr id="846" name="Google Shape;846;p99"/>
          <p:cNvSpPr txBox="1">
            <a:spLocks noGrp="1"/>
          </p:cNvSpPr>
          <p:nvPr>
            <p:ph type="body" idx="4294967295"/>
          </p:nvPr>
        </p:nvSpPr>
        <p:spPr>
          <a:xfrm>
            <a:off x="0" y="3679825"/>
            <a:ext cx="11117263" cy="841375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marL="0" indent="0">
              <a:buNone/>
            </a:pPr>
            <a:r>
              <a:rPr lang="en-GB"/>
              <a:t>Method 2: Modulation parameters</a:t>
            </a:r>
            <a:endParaRPr/>
          </a:p>
        </p:txBody>
      </p:sp>
      <p:pic>
        <p:nvPicPr>
          <p:cNvPr id="844" name="Google Shape;84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435" y="2828633"/>
            <a:ext cx="2786267" cy="4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633" y="4812434"/>
            <a:ext cx="11118000" cy="4987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D797E1-5B48-B8CF-045D-FFD478207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18F81-44D3-435A-97AB-FE81BE48F4D3}" type="datetime1">
              <a:rPr lang="en-US" smtClean="0"/>
              <a:t>11/12/2025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49DB9F-6046-1B86-2ED1-110C2AD02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6B4BD7-936F-EC6D-BD5F-C6FF0D3A2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4BB9B-D11D-4DD6-84C8-F0278933AF5B}" type="datetime1">
              <a:rPr lang="en-US" smtClean="0"/>
              <a:t>11/12/2025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83F023-BCDD-AC7A-E67B-21F7EDC83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EC06F2-2CB9-464B-7E7D-1AFCFE29C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5F37794-10AC-1413-FBC5-ACA62820A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Latent Diffusion Models</a:t>
            </a: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8BFC1FE-DE3B-327C-9674-56F9173760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905" y="1600200"/>
            <a:ext cx="10040189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3556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51B7D2-8C1A-F60D-A163-CA3AB9FFE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The main change to the system: </a:t>
            </a:r>
          </a:p>
          <a:p>
            <a:pPr lvl="1"/>
            <a:r>
              <a:rPr lang="en-US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add support for text inputs 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(technical term: text conditioning) </a:t>
            </a:r>
          </a:p>
          <a:p>
            <a:pPr lvl="1"/>
            <a:r>
              <a:rPr lang="en-US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an attention layer between the </a:t>
            </a:r>
            <a:r>
              <a:rPr lang="en-US" b="1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ResNet</a:t>
            </a:r>
            <a:r>
              <a:rPr lang="en-US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 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blocks.</a:t>
            </a:r>
          </a:p>
          <a:p>
            <a:r>
              <a:rPr lang="en-US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ResNet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 block doesn’t directly look at the text. 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Attention layers merge those text representations in the </a:t>
            </a:r>
            <a:r>
              <a:rPr lang="en-US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latents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. </a:t>
            </a:r>
          </a:p>
          <a:p>
            <a:r>
              <a:rPr lang="en-US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ResNet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</a:rPr>
              <a:t> can utilize that incorporated text information in its processing.</a:t>
            </a:r>
          </a:p>
          <a:p>
            <a:r>
              <a:rPr lang="en-US" dirty="0">
                <a:solidFill>
                  <a:srgbClr val="0099CC"/>
                </a:solidFill>
                <a:highlight>
                  <a:srgbClr val="FFFFFF"/>
                </a:highlight>
                <a:latin typeface="Helvetica" panose="020B0604020202020204" pitchFamily="34" charset="0"/>
              </a:rPr>
              <a:t>Work in latent space</a:t>
            </a:r>
            <a:endParaRPr lang="en-US" dirty="0">
              <a:solidFill>
                <a:srgbClr val="0099CC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928B2D-9EAC-B685-9BE1-E7071025C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69D10-8106-4921-935A-11E59602BF78}" type="datetime1">
              <a:rPr lang="en-US" smtClean="0"/>
              <a:t>11/12/2025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544D7E-E8FC-D1EC-6F9F-F36443F1A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3464D6-0AEF-F5B0-BBE7-F5439CC1C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276F760-12BB-124E-FB36-36408A725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Summary: Latent Diffusion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7695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6B1759-761D-01E8-44DF-2DAD0B820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Rombach</a:t>
            </a:r>
            <a:r>
              <a:rPr lang="en-US" dirty="0"/>
              <a:t>, R., </a:t>
            </a:r>
            <a:r>
              <a:rPr lang="en-US" dirty="0" err="1"/>
              <a:t>Blattmann</a:t>
            </a:r>
            <a:r>
              <a:rPr lang="en-US" dirty="0"/>
              <a:t>, A., Lorenz, D., </a:t>
            </a:r>
            <a:r>
              <a:rPr lang="en-US" dirty="0" err="1"/>
              <a:t>Esser</a:t>
            </a:r>
            <a:r>
              <a:rPr lang="en-US" dirty="0"/>
              <a:t>, P., &amp; </a:t>
            </a:r>
            <a:r>
              <a:rPr lang="en-US" dirty="0" err="1"/>
              <a:t>Ommer</a:t>
            </a:r>
            <a:r>
              <a:rPr lang="en-US" dirty="0"/>
              <a:t>, B. (2021). High-Resolution Image Synthesis with Latent Diffusion Models. Proceedings of the IEEE Computer Society Conference on Computer Vision and Pattern Recognition, 2022-June, 10674–10685. </a:t>
            </a:r>
            <a:r>
              <a:rPr lang="en-US" dirty="0">
                <a:hlinkClick r:id="rId2"/>
              </a:rPr>
              <a:t>https://doi.org/10.1109/CVPR52688.2022.01042</a:t>
            </a:r>
            <a:endParaRPr lang="en-US" dirty="0"/>
          </a:p>
          <a:p>
            <a:r>
              <a:rPr lang="en-US" dirty="0">
                <a:effectLst/>
              </a:rPr>
              <a:t>Radford, A., Kim, J. W., </a:t>
            </a:r>
            <a:r>
              <a:rPr lang="en-US" dirty="0" err="1">
                <a:effectLst/>
              </a:rPr>
              <a:t>Hallacy</a:t>
            </a:r>
            <a:r>
              <a:rPr lang="en-US" dirty="0">
                <a:effectLst/>
              </a:rPr>
              <a:t>, C., Ramesh, A., Goh, G., Agarwal, S., Sastry, G., </a:t>
            </a:r>
            <a:r>
              <a:rPr lang="en-US" dirty="0" err="1">
                <a:effectLst/>
              </a:rPr>
              <a:t>Askell</a:t>
            </a:r>
            <a:r>
              <a:rPr lang="en-US" dirty="0">
                <a:effectLst/>
              </a:rPr>
              <a:t>, A., Mishkin, P., Clark, J., Krueger, G., &amp; </a:t>
            </a:r>
            <a:r>
              <a:rPr lang="en-US" dirty="0" err="1">
                <a:effectLst/>
              </a:rPr>
              <a:t>Sutskever</a:t>
            </a:r>
            <a:r>
              <a:rPr lang="en-US" dirty="0">
                <a:effectLst/>
              </a:rPr>
              <a:t>, I. (2021). Learning Transferable Visual Models From Natural Language Supervision. </a:t>
            </a:r>
            <a:r>
              <a:rPr lang="en-US" i="1" dirty="0">
                <a:effectLst/>
              </a:rPr>
              <a:t>Proceedings of Machine Learning Research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139</a:t>
            </a:r>
            <a:r>
              <a:rPr lang="en-US" dirty="0">
                <a:effectLst/>
              </a:rPr>
              <a:t>, 8748–8763.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96164E-D02F-EA6E-DDF2-8B575590F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31362-EF19-49C4-9786-7EA51C8ABC3A}" type="datetime1">
              <a:rPr lang="en-US" smtClean="0"/>
              <a:t>11/12/2025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96B54-FE72-E351-DCE2-1D321939F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2FFD6D-E351-7290-E1BB-DFB495498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6FDF46-68EC-FAEA-ABD0-2A7191ECE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8994864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A2F6D2-0F11-7CF3-EF69-075703159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https://lilianweng.github.io/posts/2021-07-11-diffusion-models</a:t>
            </a:r>
            <a:endParaRPr lang="en-US" dirty="0"/>
          </a:p>
          <a:p>
            <a:r>
              <a:rPr lang="en-US" dirty="0">
                <a:hlinkClick r:id="rId3"/>
              </a:rPr>
              <a:t>https://www.louisbouchard.ai/latent-diffusion-models/</a:t>
            </a:r>
            <a:endParaRPr lang="en-US" dirty="0"/>
          </a:p>
          <a:p>
            <a:r>
              <a:rPr lang="en-US" dirty="0">
                <a:hlinkClick r:id="rId4"/>
              </a:rPr>
              <a:t>https://openai.com/research/clip</a:t>
            </a:r>
            <a:endParaRPr lang="en-US" dirty="0"/>
          </a:p>
          <a:p>
            <a:r>
              <a:rPr lang="en-US" dirty="0">
                <a:hlinkClick r:id="rId5"/>
              </a:rPr>
              <a:t>https://arxiv.org/pdf/2103.00020v1.pdf</a:t>
            </a:r>
            <a:endParaRPr lang="en-US" dirty="0"/>
          </a:p>
          <a:p>
            <a:r>
              <a:rPr lang="en-US" dirty="0"/>
              <a:t>Deep Unsupervised Learning by Pieter </a:t>
            </a:r>
            <a:r>
              <a:rPr lang="en-US" dirty="0" err="1"/>
              <a:t>Abbeel</a:t>
            </a:r>
            <a:r>
              <a:rPr lang="en-US" dirty="0"/>
              <a:t> et al.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79F04-940E-12FD-9179-8C8F0D376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EF255-9C9B-41AB-AA55-71E941984D67}" type="datetime1">
              <a:rPr lang="en-US" smtClean="0"/>
              <a:t>11/12/2025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2FC999-F4A3-75B2-324C-9AF5187F4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5D689D-4F2D-5A15-9378-D3F75A140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C2D6B5E-630C-65FB-1D25-4BA8A2805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6061220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9C232-B888-0EB2-61B2-BEB4A9839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AC1AA-A3FB-9995-AC6E-943FF959E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1152" y="2866672"/>
            <a:ext cx="7886700" cy="606423"/>
          </a:xfrm>
        </p:spPr>
        <p:txBody>
          <a:bodyPr>
            <a:noAutofit/>
          </a:bodyPr>
          <a:lstStyle/>
          <a:p>
            <a:pPr algn="ctr"/>
            <a:r>
              <a:rPr lang="en-US" sz="7200" dirty="0"/>
              <a:t>Thank You </a:t>
            </a:r>
            <a:r>
              <a:rPr lang="en-US" sz="7200" dirty="0">
                <a:sym typeface="Wingdings" panose="05000000000000000000" pitchFamily="2" charset="2"/>
              </a:rPr>
              <a:t> </a:t>
            </a:r>
            <a:endParaRPr lang="en-US" sz="7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662930-1E6D-DB8B-BF0D-190341163676}"/>
              </a:ext>
            </a:extLst>
          </p:cNvPr>
          <p:cNvSpPr/>
          <p:nvPr/>
        </p:nvSpPr>
        <p:spPr>
          <a:xfrm>
            <a:off x="1726676" y="762000"/>
            <a:ext cx="8484124" cy="14045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9C136B-6D9E-DD01-551C-E8A7BE12B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12F37-302F-42F2-9029-E364DD370268}" type="slidenum">
              <a:rPr lang="en-US" smtClean="0"/>
              <a:t>48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44BC09-5E7A-E3EF-EDF4-FBE56520E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5DDA3-BB4A-4CCB-9289-3164D3F82E47}" type="datetime1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2D263B-13BE-7E81-C490-6BF84DA20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305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ontent Placeholder 49">
            <a:extLst>
              <a:ext uri="{FF2B5EF4-FFF2-40B4-BE49-F238E27FC236}">
                <a16:creationId xmlns:a16="http://schemas.microsoft.com/office/drawing/2014/main" id="{06E490C4-18E5-F252-80D9-747F9EADF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85033"/>
            <a:ext cx="10972800" cy="4525963"/>
          </a:xfrm>
        </p:spPr>
        <p:txBody>
          <a:bodyPr/>
          <a:lstStyle/>
          <a:p>
            <a:r>
              <a:rPr lang="en-US" sz="2800" spc="3" dirty="0">
                <a:latin typeface="Trebuchet MS"/>
                <a:cs typeface="Trebuchet MS"/>
              </a:rPr>
              <a:t>The</a:t>
            </a:r>
            <a:r>
              <a:rPr lang="en-US" sz="2800" spc="17" dirty="0">
                <a:latin typeface="Trebuchet MS"/>
                <a:cs typeface="Trebuchet MS"/>
              </a:rPr>
              <a:t> </a:t>
            </a:r>
            <a:r>
              <a:rPr lang="en-US" sz="2800" spc="7" dirty="0">
                <a:latin typeface="Trebuchet MS"/>
                <a:cs typeface="Trebuchet MS"/>
              </a:rPr>
              <a:t>formal</a:t>
            </a:r>
            <a:r>
              <a:rPr lang="en-US" sz="2800" spc="13" dirty="0">
                <a:latin typeface="Trebuchet MS"/>
                <a:cs typeface="Trebuchet MS"/>
              </a:rPr>
              <a:t> </a:t>
            </a:r>
            <a:r>
              <a:rPr lang="en-US" sz="2800" spc="3" dirty="0">
                <a:latin typeface="Trebuchet MS"/>
                <a:cs typeface="Trebuchet MS"/>
              </a:rPr>
              <a:t>definition</a:t>
            </a:r>
            <a:r>
              <a:rPr lang="en-US" sz="2800" spc="17" dirty="0">
                <a:latin typeface="Trebuchet MS"/>
                <a:cs typeface="Trebuchet MS"/>
              </a:rPr>
              <a:t> </a:t>
            </a:r>
            <a:r>
              <a:rPr lang="en-US" sz="2800" spc="3" dirty="0">
                <a:latin typeface="Trebuchet MS"/>
                <a:cs typeface="Trebuchet MS"/>
              </a:rPr>
              <a:t>of</a:t>
            </a:r>
            <a:r>
              <a:rPr lang="en-US" sz="2800" spc="13" dirty="0">
                <a:latin typeface="Trebuchet MS"/>
                <a:cs typeface="Trebuchet MS"/>
              </a:rPr>
              <a:t> </a:t>
            </a:r>
            <a:r>
              <a:rPr lang="en-US" sz="2800" spc="3" dirty="0">
                <a:latin typeface="Trebuchet MS"/>
                <a:cs typeface="Trebuchet MS"/>
              </a:rPr>
              <a:t>the</a:t>
            </a:r>
            <a:r>
              <a:rPr lang="en-US" sz="2800" spc="20" dirty="0">
                <a:latin typeface="Trebuchet MS"/>
                <a:cs typeface="Trebuchet MS"/>
              </a:rPr>
              <a:t> </a:t>
            </a:r>
            <a:r>
              <a:rPr lang="en-US" sz="2800" spc="7" dirty="0">
                <a:latin typeface="Trebuchet MS"/>
                <a:cs typeface="Trebuchet MS"/>
              </a:rPr>
              <a:t>forward</a:t>
            </a:r>
            <a:r>
              <a:rPr lang="en-US" sz="2800" spc="17" dirty="0">
                <a:latin typeface="Trebuchet MS"/>
                <a:cs typeface="Trebuchet MS"/>
              </a:rPr>
              <a:t> </a:t>
            </a:r>
            <a:r>
              <a:rPr lang="en-US" sz="2800" spc="7" dirty="0">
                <a:latin typeface="Trebuchet MS"/>
                <a:cs typeface="Trebuchet MS"/>
              </a:rPr>
              <a:t>process</a:t>
            </a:r>
            <a:r>
              <a:rPr lang="en-US" sz="2800" spc="20" dirty="0">
                <a:latin typeface="Trebuchet MS"/>
                <a:cs typeface="Trebuchet MS"/>
              </a:rPr>
              <a:t> </a:t>
            </a:r>
            <a:r>
              <a:rPr lang="en-US" sz="2800" dirty="0">
                <a:latin typeface="Trebuchet MS"/>
                <a:cs typeface="Trebuchet MS"/>
              </a:rPr>
              <a:t>in</a:t>
            </a:r>
            <a:r>
              <a:rPr lang="en-US" sz="2800" spc="17" dirty="0">
                <a:latin typeface="Trebuchet MS"/>
                <a:cs typeface="Trebuchet MS"/>
              </a:rPr>
              <a:t> </a:t>
            </a:r>
            <a:r>
              <a:rPr lang="en-US" sz="2800" dirty="0">
                <a:latin typeface="Trebuchet MS"/>
                <a:cs typeface="Trebuchet MS"/>
              </a:rPr>
              <a:t>T</a:t>
            </a:r>
            <a:r>
              <a:rPr lang="en-US" sz="2800" spc="17" dirty="0">
                <a:latin typeface="Trebuchet MS"/>
                <a:cs typeface="Trebuchet MS"/>
              </a:rPr>
              <a:t> </a:t>
            </a:r>
            <a:r>
              <a:rPr lang="en-US" sz="2800" spc="7" dirty="0">
                <a:latin typeface="Trebuchet MS"/>
                <a:cs typeface="Trebuchet MS"/>
              </a:rPr>
              <a:t>steps:</a:t>
            </a:r>
          </a:p>
          <a:p>
            <a:r>
              <a:rPr lang="en-US" spc="7" dirty="0">
                <a:latin typeface="Trebuchet MS"/>
                <a:cs typeface="Trebuchet MS"/>
              </a:rPr>
              <a:t>Mean:              Variance:</a:t>
            </a:r>
          </a:p>
          <a:p>
            <a:r>
              <a:rPr lang="en-US" sz="2800" spc="7" dirty="0">
                <a:latin typeface="Trebuchet MS"/>
                <a:cs typeface="Trebuchet MS"/>
              </a:rPr>
              <a:t>Can be a small value +</a:t>
            </a:r>
            <a:r>
              <a:rPr lang="en-US" sz="2800" spc="7" dirty="0" err="1">
                <a:latin typeface="Trebuchet MS"/>
                <a:cs typeface="Trebuchet MS"/>
              </a:rPr>
              <a:t>v</a:t>
            </a:r>
            <a:r>
              <a:rPr lang="en-US" spc="7" dirty="0" err="1">
                <a:latin typeface="Trebuchet MS"/>
                <a:cs typeface="Trebuchet MS"/>
              </a:rPr>
              <a:t>e</a:t>
            </a:r>
            <a:endParaRPr lang="en-US" sz="2800" dirty="0">
              <a:latin typeface="Trebuchet MS"/>
              <a:cs typeface="Trebuchet MS"/>
            </a:endParaRPr>
          </a:p>
          <a:p>
            <a:endParaRPr lang="en-US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spcBef>
                <a:spcPts val="67"/>
              </a:spcBef>
            </a:pPr>
            <a:r>
              <a:rPr spc="-13" dirty="0"/>
              <a:t>Forward</a:t>
            </a:r>
            <a:r>
              <a:rPr spc="-47" dirty="0"/>
              <a:t> </a:t>
            </a:r>
            <a:r>
              <a:rPr spc="-13" dirty="0"/>
              <a:t>Diffusion</a:t>
            </a:r>
            <a:r>
              <a:rPr spc="-43" dirty="0"/>
              <a:t> </a:t>
            </a:r>
            <a:r>
              <a:rPr spc="-13" dirty="0"/>
              <a:t>Process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9635" y="2717286"/>
            <a:ext cx="7249147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4115852">
              <a:spcBef>
                <a:spcPts val="3"/>
              </a:spcBef>
            </a:pPr>
            <a:r>
              <a:rPr lang="en-US" sz="1600" spc="-3" dirty="0">
                <a:latin typeface="Arial MT"/>
                <a:cs typeface="Arial MT"/>
              </a:rPr>
              <a:t>Forward</a:t>
            </a:r>
            <a:r>
              <a:rPr lang="en-US" sz="1600" spc="-7" dirty="0">
                <a:latin typeface="Arial MT"/>
                <a:cs typeface="Arial MT"/>
              </a:rPr>
              <a:t> diffusion</a:t>
            </a:r>
            <a:r>
              <a:rPr lang="en-US" sz="1600" spc="-3" dirty="0">
                <a:latin typeface="Arial MT"/>
                <a:cs typeface="Arial MT"/>
              </a:rPr>
              <a:t> </a:t>
            </a:r>
            <a:r>
              <a:rPr lang="en-US" sz="1600" dirty="0">
                <a:latin typeface="Arial MT"/>
                <a:cs typeface="Arial MT"/>
              </a:rPr>
              <a:t>process</a:t>
            </a:r>
            <a:r>
              <a:rPr lang="en-US" sz="1600" spc="-3" dirty="0">
                <a:latin typeface="Arial MT"/>
                <a:cs typeface="Arial MT"/>
              </a:rPr>
              <a:t> (fixed)</a:t>
            </a:r>
            <a:endParaRPr lang="en-US" sz="1600" dirty="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53113" y="2998843"/>
            <a:ext cx="4143163" cy="95250"/>
          </a:xfrm>
          <a:custGeom>
            <a:avLst/>
            <a:gdLst/>
            <a:ahLst/>
            <a:cxnLst/>
            <a:rect l="l" t="t" r="r" b="b"/>
            <a:pathLst>
              <a:path w="6214745" h="142875">
                <a:moveTo>
                  <a:pt x="6089538" y="0"/>
                </a:moveTo>
                <a:lnTo>
                  <a:pt x="6083465" y="396"/>
                </a:lnTo>
                <a:lnTo>
                  <a:pt x="6077984" y="3040"/>
                </a:lnTo>
                <a:lnTo>
                  <a:pt x="6073794" y="7749"/>
                </a:lnTo>
                <a:lnTo>
                  <a:pt x="6071757" y="13715"/>
                </a:lnTo>
                <a:lnTo>
                  <a:pt x="6072153" y="19788"/>
                </a:lnTo>
                <a:lnTo>
                  <a:pt x="6074797" y="25269"/>
                </a:lnTo>
                <a:lnTo>
                  <a:pt x="6079506" y="29460"/>
                </a:lnTo>
                <a:lnTo>
                  <a:pt x="6124035" y="55435"/>
                </a:lnTo>
                <a:lnTo>
                  <a:pt x="6182727" y="55435"/>
                </a:lnTo>
                <a:lnTo>
                  <a:pt x="6182727" y="87185"/>
                </a:lnTo>
                <a:lnTo>
                  <a:pt x="6124035" y="87185"/>
                </a:lnTo>
                <a:lnTo>
                  <a:pt x="6079506" y="113161"/>
                </a:lnTo>
                <a:lnTo>
                  <a:pt x="6074797" y="117351"/>
                </a:lnTo>
                <a:lnTo>
                  <a:pt x="6072153" y="122833"/>
                </a:lnTo>
                <a:lnTo>
                  <a:pt x="6071757" y="128906"/>
                </a:lnTo>
                <a:lnTo>
                  <a:pt x="6073794" y="134873"/>
                </a:lnTo>
                <a:lnTo>
                  <a:pt x="6077984" y="139581"/>
                </a:lnTo>
                <a:lnTo>
                  <a:pt x="6083465" y="142226"/>
                </a:lnTo>
                <a:lnTo>
                  <a:pt x="6089538" y="142621"/>
                </a:lnTo>
                <a:lnTo>
                  <a:pt x="6095504" y="140585"/>
                </a:lnTo>
                <a:lnTo>
                  <a:pt x="6187047" y="87185"/>
                </a:lnTo>
                <a:lnTo>
                  <a:pt x="6182727" y="87185"/>
                </a:lnTo>
                <a:lnTo>
                  <a:pt x="6187050" y="87184"/>
                </a:lnTo>
                <a:lnTo>
                  <a:pt x="6214262" y="71310"/>
                </a:lnTo>
                <a:lnTo>
                  <a:pt x="6095504" y="2036"/>
                </a:lnTo>
                <a:lnTo>
                  <a:pt x="6089538" y="0"/>
                </a:lnTo>
                <a:close/>
              </a:path>
              <a:path w="6214745" h="142875">
                <a:moveTo>
                  <a:pt x="6151249" y="71310"/>
                </a:moveTo>
                <a:lnTo>
                  <a:pt x="6124035" y="87185"/>
                </a:lnTo>
                <a:lnTo>
                  <a:pt x="6182727" y="87185"/>
                </a:lnTo>
                <a:lnTo>
                  <a:pt x="6182727" y="85023"/>
                </a:lnTo>
                <a:lnTo>
                  <a:pt x="6174756" y="85023"/>
                </a:lnTo>
                <a:lnTo>
                  <a:pt x="6151249" y="71310"/>
                </a:lnTo>
                <a:close/>
              </a:path>
              <a:path w="6214745" h="142875">
                <a:moveTo>
                  <a:pt x="0" y="55434"/>
                </a:moveTo>
                <a:lnTo>
                  <a:pt x="0" y="87184"/>
                </a:lnTo>
                <a:lnTo>
                  <a:pt x="6124037" y="87184"/>
                </a:lnTo>
                <a:lnTo>
                  <a:pt x="6151249" y="71310"/>
                </a:lnTo>
                <a:lnTo>
                  <a:pt x="6124035" y="55435"/>
                </a:lnTo>
                <a:lnTo>
                  <a:pt x="0" y="55434"/>
                </a:lnTo>
                <a:close/>
              </a:path>
              <a:path w="6214745" h="142875">
                <a:moveTo>
                  <a:pt x="6174756" y="57598"/>
                </a:moveTo>
                <a:lnTo>
                  <a:pt x="6151249" y="71310"/>
                </a:lnTo>
                <a:lnTo>
                  <a:pt x="6174756" y="85023"/>
                </a:lnTo>
                <a:lnTo>
                  <a:pt x="6174756" y="57598"/>
                </a:lnTo>
                <a:close/>
              </a:path>
              <a:path w="6214745" h="142875">
                <a:moveTo>
                  <a:pt x="6182727" y="57598"/>
                </a:moveTo>
                <a:lnTo>
                  <a:pt x="6174756" y="57598"/>
                </a:lnTo>
                <a:lnTo>
                  <a:pt x="6174756" y="85023"/>
                </a:lnTo>
                <a:lnTo>
                  <a:pt x="6182727" y="85023"/>
                </a:lnTo>
                <a:lnTo>
                  <a:pt x="6182727" y="57598"/>
                </a:lnTo>
                <a:close/>
              </a:path>
              <a:path w="6214745" h="142875">
                <a:moveTo>
                  <a:pt x="6124035" y="55435"/>
                </a:moveTo>
                <a:lnTo>
                  <a:pt x="6151249" y="71310"/>
                </a:lnTo>
                <a:lnTo>
                  <a:pt x="6174756" y="57598"/>
                </a:lnTo>
                <a:lnTo>
                  <a:pt x="6182727" y="57598"/>
                </a:lnTo>
                <a:lnTo>
                  <a:pt x="6182727" y="55435"/>
                </a:lnTo>
                <a:lnTo>
                  <a:pt x="6124035" y="55435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" name="object 5"/>
          <p:cNvSpPr txBox="1"/>
          <p:nvPr/>
        </p:nvSpPr>
        <p:spPr>
          <a:xfrm>
            <a:off x="1344462" y="3575981"/>
            <a:ext cx="436033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dirty="0">
                <a:latin typeface="Trebuchet MS"/>
                <a:cs typeface="Trebuchet MS"/>
              </a:rPr>
              <a:t>Da</a:t>
            </a:r>
            <a:r>
              <a:rPr sz="1600" spc="-3" dirty="0">
                <a:latin typeface="Trebuchet MS"/>
                <a:cs typeface="Trebuchet MS"/>
              </a:rPr>
              <a:t>t</a:t>
            </a:r>
            <a:r>
              <a:rPr sz="1600" dirty="0">
                <a:latin typeface="Trebuchet MS"/>
                <a:cs typeface="Trebuchet MS"/>
              </a:rPr>
              <a:t>a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90784" y="3575981"/>
            <a:ext cx="508000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spc="3" dirty="0">
                <a:latin typeface="Trebuchet MS"/>
                <a:cs typeface="Trebuchet MS"/>
              </a:rPr>
              <a:t>N</a:t>
            </a:r>
            <a:r>
              <a:rPr sz="1600" spc="-3" dirty="0">
                <a:latin typeface="Trebuchet MS"/>
                <a:cs typeface="Trebuchet MS"/>
              </a:rPr>
              <a:t>o</a:t>
            </a:r>
            <a:r>
              <a:rPr sz="1600" dirty="0">
                <a:latin typeface="Trebuchet MS"/>
                <a:cs typeface="Trebuchet MS"/>
              </a:rPr>
              <a:t>ise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33459" y="3149112"/>
            <a:ext cx="1114704" cy="11147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05537" y="3149112"/>
            <a:ext cx="1114708" cy="111470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60191" y="3149112"/>
            <a:ext cx="1114709" cy="111470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14845" y="3149112"/>
            <a:ext cx="1114709" cy="111470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69499" y="3149112"/>
            <a:ext cx="1114708" cy="111470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24152" y="3149112"/>
            <a:ext cx="1114709" cy="111470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078805" y="3149112"/>
            <a:ext cx="1114707" cy="1114709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2867410" y="4621249"/>
            <a:ext cx="1033357" cy="133350"/>
          </a:xfrm>
          <a:custGeom>
            <a:avLst/>
            <a:gdLst/>
            <a:ahLst/>
            <a:cxnLst/>
            <a:rect l="l" t="t" r="r" b="b"/>
            <a:pathLst>
              <a:path w="1550035" h="200025">
                <a:moveTo>
                  <a:pt x="17735" y="33774"/>
                </a:moveTo>
                <a:lnTo>
                  <a:pt x="18666" y="77292"/>
                </a:lnTo>
                <a:lnTo>
                  <a:pt x="60145" y="95882"/>
                </a:lnTo>
                <a:lnTo>
                  <a:pt x="106927" y="113139"/>
                </a:lnTo>
                <a:lnTo>
                  <a:pt x="158722" y="129034"/>
                </a:lnTo>
                <a:lnTo>
                  <a:pt x="215226" y="143517"/>
                </a:lnTo>
                <a:lnTo>
                  <a:pt x="308278" y="162472"/>
                </a:lnTo>
                <a:lnTo>
                  <a:pt x="375155" y="173112"/>
                </a:lnTo>
                <a:lnTo>
                  <a:pt x="445642" y="182082"/>
                </a:lnTo>
                <a:lnTo>
                  <a:pt x="527944" y="190017"/>
                </a:lnTo>
                <a:lnTo>
                  <a:pt x="611089" y="195512"/>
                </a:lnTo>
                <a:lnTo>
                  <a:pt x="694535" y="198635"/>
                </a:lnTo>
                <a:lnTo>
                  <a:pt x="777735" y="199449"/>
                </a:lnTo>
                <a:lnTo>
                  <a:pt x="860145" y="198023"/>
                </a:lnTo>
                <a:lnTo>
                  <a:pt x="941222" y="194417"/>
                </a:lnTo>
                <a:lnTo>
                  <a:pt x="1020422" y="188695"/>
                </a:lnTo>
                <a:lnTo>
                  <a:pt x="1097203" y="180919"/>
                </a:lnTo>
                <a:lnTo>
                  <a:pt x="1171028" y="171145"/>
                </a:lnTo>
                <a:lnTo>
                  <a:pt x="1229836" y="161356"/>
                </a:lnTo>
                <a:lnTo>
                  <a:pt x="777078" y="161356"/>
                </a:lnTo>
                <a:lnTo>
                  <a:pt x="694910" y="160536"/>
                </a:lnTo>
                <a:lnTo>
                  <a:pt x="612517" y="157439"/>
                </a:lnTo>
                <a:lnTo>
                  <a:pt x="530459" y="152001"/>
                </a:lnTo>
                <a:lnTo>
                  <a:pt x="449303" y="144158"/>
                </a:lnTo>
                <a:lnTo>
                  <a:pt x="379970" y="135317"/>
                </a:lnTo>
                <a:lnTo>
                  <a:pt x="314270" y="124846"/>
                </a:lnTo>
                <a:lnTo>
                  <a:pt x="252587" y="112843"/>
                </a:lnTo>
                <a:lnTo>
                  <a:pt x="195475" y="99452"/>
                </a:lnTo>
                <a:lnTo>
                  <a:pt x="142948" y="84701"/>
                </a:lnTo>
                <a:lnTo>
                  <a:pt x="95552" y="68742"/>
                </a:lnTo>
                <a:lnTo>
                  <a:pt x="53679" y="51710"/>
                </a:lnTo>
                <a:lnTo>
                  <a:pt x="34940" y="42843"/>
                </a:lnTo>
                <a:lnTo>
                  <a:pt x="17735" y="33774"/>
                </a:lnTo>
                <a:close/>
              </a:path>
              <a:path w="1550035" h="200025">
                <a:moveTo>
                  <a:pt x="1538491" y="59839"/>
                </a:moveTo>
                <a:lnTo>
                  <a:pt x="1455873" y="59839"/>
                </a:lnTo>
                <a:lnTo>
                  <a:pt x="1472459" y="94140"/>
                </a:lnTo>
                <a:lnTo>
                  <a:pt x="1455445" y="102367"/>
                </a:lnTo>
                <a:lnTo>
                  <a:pt x="1489227" y="170837"/>
                </a:lnTo>
                <a:lnTo>
                  <a:pt x="1538491" y="59839"/>
                </a:lnTo>
                <a:close/>
              </a:path>
              <a:path w="1550035" h="200025">
                <a:moveTo>
                  <a:pt x="1438586" y="68198"/>
                </a:moveTo>
                <a:lnTo>
                  <a:pt x="1386624" y="85744"/>
                </a:lnTo>
                <a:lnTo>
                  <a:pt x="1329274" y="101531"/>
                </a:lnTo>
                <a:lnTo>
                  <a:pt x="1266837" y="115658"/>
                </a:lnTo>
                <a:lnTo>
                  <a:pt x="1164776" y="133562"/>
                </a:lnTo>
                <a:lnTo>
                  <a:pt x="1092208" y="143148"/>
                </a:lnTo>
                <a:lnTo>
                  <a:pt x="1016588" y="150789"/>
                </a:lnTo>
                <a:lnTo>
                  <a:pt x="938481" y="156415"/>
                </a:lnTo>
                <a:lnTo>
                  <a:pt x="858456" y="159960"/>
                </a:lnTo>
                <a:lnTo>
                  <a:pt x="777078" y="161356"/>
                </a:lnTo>
                <a:lnTo>
                  <a:pt x="1229836" y="161356"/>
                </a:lnTo>
                <a:lnTo>
                  <a:pt x="1274861" y="152904"/>
                </a:lnTo>
                <a:lnTo>
                  <a:pt x="1338941" y="138384"/>
                </a:lnTo>
                <a:lnTo>
                  <a:pt x="1398220" y="122036"/>
                </a:lnTo>
                <a:lnTo>
                  <a:pt x="1453530" y="103292"/>
                </a:lnTo>
                <a:lnTo>
                  <a:pt x="1455445" y="102367"/>
                </a:lnTo>
                <a:lnTo>
                  <a:pt x="1438586" y="68198"/>
                </a:lnTo>
                <a:close/>
              </a:path>
              <a:path w="1550035" h="200025">
                <a:moveTo>
                  <a:pt x="1455873" y="59839"/>
                </a:moveTo>
                <a:lnTo>
                  <a:pt x="1438586" y="68198"/>
                </a:lnTo>
                <a:lnTo>
                  <a:pt x="1455445" y="102367"/>
                </a:lnTo>
                <a:lnTo>
                  <a:pt x="1472459" y="94140"/>
                </a:lnTo>
                <a:lnTo>
                  <a:pt x="1455873" y="59839"/>
                </a:lnTo>
                <a:close/>
              </a:path>
              <a:path w="1550035" h="200025">
                <a:moveTo>
                  <a:pt x="1404938" y="0"/>
                </a:moveTo>
                <a:lnTo>
                  <a:pt x="1438586" y="68198"/>
                </a:lnTo>
                <a:lnTo>
                  <a:pt x="1455873" y="59839"/>
                </a:lnTo>
                <a:lnTo>
                  <a:pt x="1538491" y="59839"/>
                </a:lnTo>
                <a:lnTo>
                  <a:pt x="1549585" y="34844"/>
                </a:lnTo>
                <a:lnTo>
                  <a:pt x="1404938" y="0"/>
                </a:lnTo>
                <a:close/>
              </a:path>
            </a:pathLst>
          </a:custGeom>
          <a:solidFill>
            <a:srgbClr val="B6476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grpSp>
        <p:nvGrpSpPr>
          <p:cNvPr id="15" name="object 15"/>
          <p:cNvGrpSpPr/>
          <p:nvPr/>
        </p:nvGrpSpPr>
        <p:grpSpPr>
          <a:xfrm>
            <a:off x="3120123" y="4848352"/>
            <a:ext cx="519430" cy="256540"/>
            <a:chOff x="4680184" y="7272528"/>
            <a:chExt cx="779145" cy="384810"/>
          </a:xfrm>
        </p:grpSpPr>
        <p:sp>
          <p:nvSpPr>
            <p:cNvPr id="16" name="object 16"/>
            <p:cNvSpPr/>
            <p:nvPr/>
          </p:nvSpPr>
          <p:spPr>
            <a:xfrm>
              <a:off x="4680184" y="7647798"/>
              <a:ext cx="779145" cy="0"/>
            </a:xfrm>
            <a:custGeom>
              <a:avLst/>
              <a:gdLst/>
              <a:ahLst/>
              <a:cxnLst/>
              <a:rect l="l" t="t" r="r" b="b"/>
              <a:pathLst>
                <a:path w="779145">
                  <a:moveTo>
                    <a:pt x="0" y="1"/>
                  </a:moveTo>
                  <a:lnTo>
                    <a:pt x="779009" y="0"/>
                  </a:lnTo>
                </a:path>
              </a:pathLst>
            </a:custGeom>
            <a:ln w="19050">
              <a:solidFill>
                <a:srgbClr val="B6476F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85359" y="7272528"/>
              <a:ext cx="551688" cy="350519"/>
            </a:xfrm>
            <a:prstGeom prst="rect">
              <a:avLst/>
            </a:prstGeom>
          </p:spPr>
        </p:pic>
      </p:grpSp>
      <p:sp>
        <p:nvSpPr>
          <p:cNvPr id="18" name="object 18"/>
          <p:cNvSpPr/>
          <p:nvPr/>
        </p:nvSpPr>
        <p:spPr>
          <a:xfrm>
            <a:off x="4052066" y="4621249"/>
            <a:ext cx="1033357" cy="133350"/>
          </a:xfrm>
          <a:custGeom>
            <a:avLst/>
            <a:gdLst/>
            <a:ahLst/>
            <a:cxnLst/>
            <a:rect l="l" t="t" r="r" b="b"/>
            <a:pathLst>
              <a:path w="1550034" h="200025">
                <a:moveTo>
                  <a:pt x="17735" y="33774"/>
                </a:moveTo>
                <a:lnTo>
                  <a:pt x="18666" y="77292"/>
                </a:lnTo>
                <a:lnTo>
                  <a:pt x="60145" y="95882"/>
                </a:lnTo>
                <a:lnTo>
                  <a:pt x="106927" y="113139"/>
                </a:lnTo>
                <a:lnTo>
                  <a:pt x="158722" y="129034"/>
                </a:lnTo>
                <a:lnTo>
                  <a:pt x="215225" y="143517"/>
                </a:lnTo>
                <a:lnTo>
                  <a:pt x="308278" y="162472"/>
                </a:lnTo>
                <a:lnTo>
                  <a:pt x="375155" y="173112"/>
                </a:lnTo>
                <a:lnTo>
                  <a:pt x="445643" y="182082"/>
                </a:lnTo>
                <a:lnTo>
                  <a:pt x="527944" y="190017"/>
                </a:lnTo>
                <a:lnTo>
                  <a:pt x="611089" y="195512"/>
                </a:lnTo>
                <a:lnTo>
                  <a:pt x="694535" y="198635"/>
                </a:lnTo>
                <a:lnTo>
                  <a:pt x="777735" y="199449"/>
                </a:lnTo>
                <a:lnTo>
                  <a:pt x="860145" y="198023"/>
                </a:lnTo>
                <a:lnTo>
                  <a:pt x="941222" y="194417"/>
                </a:lnTo>
                <a:lnTo>
                  <a:pt x="1020422" y="188695"/>
                </a:lnTo>
                <a:lnTo>
                  <a:pt x="1097203" y="180919"/>
                </a:lnTo>
                <a:lnTo>
                  <a:pt x="1171028" y="171145"/>
                </a:lnTo>
                <a:lnTo>
                  <a:pt x="1229836" y="161356"/>
                </a:lnTo>
                <a:lnTo>
                  <a:pt x="777078" y="161356"/>
                </a:lnTo>
                <a:lnTo>
                  <a:pt x="694910" y="160536"/>
                </a:lnTo>
                <a:lnTo>
                  <a:pt x="612517" y="157439"/>
                </a:lnTo>
                <a:lnTo>
                  <a:pt x="530459" y="152001"/>
                </a:lnTo>
                <a:lnTo>
                  <a:pt x="449303" y="144158"/>
                </a:lnTo>
                <a:lnTo>
                  <a:pt x="379970" y="135317"/>
                </a:lnTo>
                <a:lnTo>
                  <a:pt x="314270" y="124846"/>
                </a:lnTo>
                <a:lnTo>
                  <a:pt x="252587" y="112843"/>
                </a:lnTo>
                <a:lnTo>
                  <a:pt x="195475" y="99452"/>
                </a:lnTo>
                <a:lnTo>
                  <a:pt x="142948" y="84701"/>
                </a:lnTo>
                <a:lnTo>
                  <a:pt x="95552" y="68742"/>
                </a:lnTo>
                <a:lnTo>
                  <a:pt x="53679" y="51710"/>
                </a:lnTo>
                <a:lnTo>
                  <a:pt x="34940" y="42843"/>
                </a:lnTo>
                <a:lnTo>
                  <a:pt x="17735" y="33774"/>
                </a:lnTo>
                <a:close/>
              </a:path>
              <a:path w="1550034" h="200025">
                <a:moveTo>
                  <a:pt x="1538491" y="59839"/>
                </a:moveTo>
                <a:lnTo>
                  <a:pt x="1455873" y="59839"/>
                </a:lnTo>
                <a:lnTo>
                  <a:pt x="1472459" y="94140"/>
                </a:lnTo>
                <a:lnTo>
                  <a:pt x="1455445" y="102367"/>
                </a:lnTo>
                <a:lnTo>
                  <a:pt x="1489227" y="170837"/>
                </a:lnTo>
                <a:lnTo>
                  <a:pt x="1538491" y="59839"/>
                </a:lnTo>
                <a:close/>
              </a:path>
              <a:path w="1550034" h="200025">
                <a:moveTo>
                  <a:pt x="1438586" y="68198"/>
                </a:moveTo>
                <a:lnTo>
                  <a:pt x="1386624" y="85744"/>
                </a:lnTo>
                <a:lnTo>
                  <a:pt x="1329274" y="101531"/>
                </a:lnTo>
                <a:lnTo>
                  <a:pt x="1266837" y="115658"/>
                </a:lnTo>
                <a:lnTo>
                  <a:pt x="1164776" y="133562"/>
                </a:lnTo>
                <a:lnTo>
                  <a:pt x="1092208" y="143148"/>
                </a:lnTo>
                <a:lnTo>
                  <a:pt x="1016588" y="150789"/>
                </a:lnTo>
                <a:lnTo>
                  <a:pt x="938481" y="156415"/>
                </a:lnTo>
                <a:lnTo>
                  <a:pt x="858456" y="159960"/>
                </a:lnTo>
                <a:lnTo>
                  <a:pt x="777078" y="161356"/>
                </a:lnTo>
                <a:lnTo>
                  <a:pt x="1229836" y="161356"/>
                </a:lnTo>
                <a:lnTo>
                  <a:pt x="1274861" y="152904"/>
                </a:lnTo>
                <a:lnTo>
                  <a:pt x="1338941" y="138384"/>
                </a:lnTo>
                <a:lnTo>
                  <a:pt x="1398220" y="122036"/>
                </a:lnTo>
                <a:lnTo>
                  <a:pt x="1453530" y="103292"/>
                </a:lnTo>
                <a:lnTo>
                  <a:pt x="1455445" y="102367"/>
                </a:lnTo>
                <a:lnTo>
                  <a:pt x="1438586" y="68198"/>
                </a:lnTo>
                <a:close/>
              </a:path>
              <a:path w="1550034" h="200025">
                <a:moveTo>
                  <a:pt x="1455873" y="59839"/>
                </a:moveTo>
                <a:lnTo>
                  <a:pt x="1438586" y="68198"/>
                </a:lnTo>
                <a:lnTo>
                  <a:pt x="1455445" y="102367"/>
                </a:lnTo>
                <a:lnTo>
                  <a:pt x="1472459" y="94140"/>
                </a:lnTo>
                <a:lnTo>
                  <a:pt x="1455873" y="59839"/>
                </a:lnTo>
                <a:close/>
              </a:path>
              <a:path w="1550034" h="200025">
                <a:moveTo>
                  <a:pt x="1404938" y="0"/>
                </a:moveTo>
                <a:lnTo>
                  <a:pt x="1438586" y="68198"/>
                </a:lnTo>
                <a:lnTo>
                  <a:pt x="1455873" y="59839"/>
                </a:lnTo>
                <a:lnTo>
                  <a:pt x="1538491" y="59839"/>
                </a:lnTo>
                <a:lnTo>
                  <a:pt x="1549585" y="34844"/>
                </a:lnTo>
                <a:lnTo>
                  <a:pt x="1404938" y="0"/>
                </a:lnTo>
                <a:close/>
              </a:path>
            </a:pathLst>
          </a:custGeom>
          <a:solidFill>
            <a:srgbClr val="B6476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grpSp>
        <p:nvGrpSpPr>
          <p:cNvPr id="19" name="object 19"/>
          <p:cNvGrpSpPr/>
          <p:nvPr/>
        </p:nvGrpSpPr>
        <p:grpSpPr>
          <a:xfrm>
            <a:off x="4304780" y="4848352"/>
            <a:ext cx="519430" cy="256540"/>
            <a:chOff x="6457169" y="7272528"/>
            <a:chExt cx="779145" cy="384810"/>
          </a:xfrm>
        </p:grpSpPr>
        <p:sp>
          <p:nvSpPr>
            <p:cNvPr id="20" name="object 20"/>
            <p:cNvSpPr/>
            <p:nvPr/>
          </p:nvSpPr>
          <p:spPr>
            <a:xfrm>
              <a:off x="6457169" y="7647798"/>
              <a:ext cx="779145" cy="0"/>
            </a:xfrm>
            <a:custGeom>
              <a:avLst/>
              <a:gdLst/>
              <a:ahLst/>
              <a:cxnLst/>
              <a:rect l="l" t="t" r="r" b="b"/>
              <a:pathLst>
                <a:path w="779145">
                  <a:moveTo>
                    <a:pt x="0" y="1"/>
                  </a:moveTo>
                  <a:lnTo>
                    <a:pt x="779009" y="0"/>
                  </a:lnTo>
                </a:path>
              </a:pathLst>
            </a:custGeom>
            <a:ln w="19050">
              <a:solidFill>
                <a:srgbClr val="B6476F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62344" y="7272528"/>
              <a:ext cx="551688" cy="350519"/>
            </a:xfrm>
            <a:prstGeom prst="rect">
              <a:avLst/>
            </a:prstGeom>
          </p:spPr>
        </p:pic>
      </p:grpSp>
      <p:sp>
        <p:nvSpPr>
          <p:cNvPr id="22" name="object 22"/>
          <p:cNvSpPr/>
          <p:nvPr/>
        </p:nvSpPr>
        <p:spPr>
          <a:xfrm>
            <a:off x="5236722" y="4621249"/>
            <a:ext cx="1033357" cy="133350"/>
          </a:xfrm>
          <a:custGeom>
            <a:avLst/>
            <a:gdLst/>
            <a:ahLst/>
            <a:cxnLst/>
            <a:rect l="l" t="t" r="r" b="b"/>
            <a:pathLst>
              <a:path w="1550034" h="200025">
                <a:moveTo>
                  <a:pt x="17735" y="33774"/>
                </a:moveTo>
                <a:lnTo>
                  <a:pt x="18666" y="77292"/>
                </a:lnTo>
                <a:lnTo>
                  <a:pt x="60145" y="95882"/>
                </a:lnTo>
                <a:lnTo>
                  <a:pt x="106927" y="113139"/>
                </a:lnTo>
                <a:lnTo>
                  <a:pt x="158722" y="129034"/>
                </a:lnTo>
                <a:lnTo>
                  <a:pt x="215225" y="143517"/>
                </a:lnTo>
                <a:lnTo>
                  <a:pt x="308278" y="162472"/>
                </a:lnTo>
                <a:lnTo>
                  <a:pt x="375155" y="173112"/>
                </a:lnTo>
                <a:lnTo>
                  <a:pt x="445643" y="182082"/>
                </a:lnTo>
                <a:lnTo>
                  <a:pt x="527944" y="190017"/>
                </a:lnTo>
                <a:lnTo>
                  <a:pt x="611089" y="195512"/>
                </a:lnTo>
                <a:lnTo>
                  <a:pt x="694535" y="198635"/>
                </a:lnTo>
                <a:lnTo>
                  <a:pt x="777735" y="199449"/>
                </a:lnTo>
                <a:lnTo>
                  <a:pt x="860145" y="198023"/>
                </a:lnTo>
                <a:lnTo>
                  <a:pt x="941222" y="194417"/>
                </a:lnTo>
                <a:lnTo>
                  <a:pt x="1020422" y="188695"/>
                </a:lnTo>
                <a:lnTo>
                  <a:pt x="1097203" y="180919"/>
                </a:lnTo>
                <a:lnTo>
                  <a:pt x="1171028" y="171145"/>
                </a:lnTo>
                <a:lnTo>
                  <a:pt x="1229836" y="161356"/>
                </a:lnTo>
                <a:lnTo>
                  <a:pt x="777078" y="161356"/>
                </a:lnTo>
                <a:lnTo>
                  <a:pt x="694910" y="160536"/>
                </a:lnTo>
                <a:lnTo>
                  <a:pt x="612517" y="157439"/>
                </a:lnTo>
                <a:lnTo>
                  <a:pt x="530459" y="152001"/>
                </a:lnTo>
                <a:lnTo>
                  <a:pt x="449303" y="144158"/>
                </a:lnTo>
                <a:lnTo>
                  <a:pt x="379970" y="135317"/>
                </a:lnTo>
                <a:lnTo>
                  <a:pt x="314269" y="124846"/>
                </a:lnTo>
                <a:lnTo>
                  <a:pt x="252587" y="112843"/>
                </a:lnTo>
                <a:lnTo>
                  <a:pt x="195475" y="99452"/>
                </a:lnTo>
                <a:lnTo>
                  <a:pt x="142948" y="84701"/>
                </a:lnTo>
                <a:lnTo>
                  <a:pt x="95552" y="68742"/>
                </a:lnTo>
                <a:lnTo>
                  <a:pt x="53679" y="51710"/>
                </a:lnTo>
                <a:lnTo>
                  <a:pt x="34940" y="42843"/>
                </a:lnTo>
                <a:lnTo>
                  <a:pt x="17735" y="33774"/>
                </a:lnTo>
                <a:close/>
              </a:path>
              <a:path w="1550034" h="200025">
                <a:moveTo>
                  <a:pt x="1538491" y="59839"/>
                </a:moveTo>
                <a:lnTo>
                  <a:pt x="1455873" y="59839"/>
                </a:lnTo>
                <a:lnTo>
                  <a:pt x="1472459" y="94140"/>
                </a:lnTo>
                <a:lnTo>
                  <a:pt x="1455445" y="102367"/>
                </a:lnTo>
                <a:lnTo>
                  <a:pt x="1489227" y="170837"/>
                </a:lnTo>
                <a:lnTo>
                  <a:pt x="1538491" y="59839"/>
                </a:lnTo>
                <a:close/>
              </a:path>
              <a:path w="1550034" h="200025">
                <a:moveTo>
                  <a:pt x="1438586" y="68198"/>
                </a:moveTo>
                <a:lnTo>
                  <a:pt x="1386624" y="85744"/>
                </a:lnTo>
                <a:lnTo>
                  <a:pt x="1329274" y="101531"/>
                </a:lnTo>
                <a:lnTo>
                  <a:pt x="1266837" y="115658"/>
                </a:lnTo>
                <a:lnTo>
                  <a:pt x="1164776" y="133562"/>
                </a:lnTo>
                <a:lnTo>
                  <a:pt x="1092208" y="143148"/>
                </a:lnTo>
                <a:lnTo>
                  <a:pt x="1016588" y="150789"/>
                </a:lnTo>
                <a:lnTo>
                  <a:pt x="938481" y="156415"/>
                </a:lnTo>
                <a:lnTo>
                  <a:pt x="858456" y="159960"/>
                </a:lnTo>
                <a:lnTo>
                  <a:pt x="777078" y="161356"/>
                </a:lnTo>
                <a:lnTo>
                  <a:pt x="1229836" y="161356"/>
                </a:lnTo>
                <a:lnTo>
                  <a:pt x="1274861" y="152904"/>
                </a:lnTo>
                <a:lnTo>
                  <a:pt x="1338941" y="138384"/>
                </a:lnTo>
                <a:lnTo>
                  <a:pt x="1398220" y="122036"/>
                </a:lnTo>
                <a:lnTo>
                  <a:pt x="1453530" y="103292"/>
                </a:lnTo>
                <a:lnTo>
                  <a:pt x="1455445" y="102367"/>
                </a:lnTo>
                <a:lnTo>
                  <a:pt x="1438586" y="68198"/>
                </a:lnTo>
                <a:close/>
              </a:path>
              <a:path w="1550034" h="200025">
                <a:moveTo>
                  <a:pt x="1455873" y="59839"/>
                </a:moveTo>
                <a:lnTo>
                  <a:pt x="1438586" y="68198"/>
                </a:lnTo>
                <a:lnTo>
                  <a:pt x="1455445" y="102367"/>
                </a:lnTo>
                <a:lnTo>
                  <a:pt x="1472459" y="94140"/>
                </a:lnTo>
                <a:lnTo>
                  <a:pt x="1455873" y="59839"/>
                </a:lnTo>
                <a:close/>
              </a:path>
              <a:path w="1550034" h="200025">
                <a:moveTo>
                  <a:pt x="1404938" y="0"/>
                </a:moveTo>
                <a:lnTo>
                  <a:pt x="1438586" y="68198"/>
                </a:lnTo>
                <a:lnTo>
                  <a:pt x="1455873" y="59839"/>
                </a:lnTo>
                <a:lnTo>
                  <a:pt x="1538491" y="59839"/>
                </a:lnTo>
                <a:lnTo>
                  <a:pt x="1549585" y="34844"/>
                </a:lnTo>
                <a:lnTo>
                  <a:pt x="1404938" y="0"/>
                </a:lnTo>
                <a:close/>
              </a:path>
            </a:pathLst>
          </a:custGeom>
          <a:solidFill>
            <a:srgbClr val="B6476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grpSp>
        <p:nvGrpSpPr>
          <p:cNvPr id="23" name="object 23"/>
          <p:cNvGrpSpPr/>
          <p:nvPr/>
        </p:nvGrpSpPr>
        <p:grpSpPr>
          <a:xfrm>
            <a:off x="5489436" y="4848352"/>
            <a:ext cx="519430" cy="256540"/>
            <a:chOff x="8234153" y="7272528"/>
            <a:chExt cx="779145" cy="384810"/>
          </a:xfrm>
        </p:grpSpPr>
        <p:sp>
          <p:nvSpPr>
            <p:cNvPr id="24" name="object 24"/>
            <p:cNvSpPr/>
            <p:nvPr/>
          </p:nvSpPr>
          <p:spPr>
            <a:xfrm>
              <a:off x="8234153" y="7647798"/>
              <a:ext cx="779145" cy="0"/>
            </a:xfrm>
            <a:custGeom>
              <a:avLst/>
              <a:gdLst/>
              <a:ahLst/>
              <a:cxnLst/>
              <a:rect l="l" t="t" r="r" b="b"/>
              <a:pathLst>
                <a:path w="779145">
                  <a:moveTo>
                    <a:pt x="0" y="1"/>
                  </a:moveTo>
                  <a:lnTo>
                    <a:pt x="779009" y="0"/>
                  </a:lnTo>
                </a:path>
              </a:pathLst>
            </a:custGeom>
            <a:ln w="19050">
              <a:solidFill>
                <a:srgbClr val="B6476F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39328" y="7272528"/>
              <a:ext cx="551687" cy="350519"/>
            </a:xfrm>
            <a:prstGeom prst="rect">
              <a:avLst/>
            </a:prstGeom>
          </p:spPr>
        </p:pic>
      </p:grpSp>
      <p:sp>
        <p:nvSpPr>
          <p:cNvPr id="26" name="object 26"/>
          <p:cNvSpPr/>
          <p:nvPr/>
        </p:nvSpPr>
        <p:spPr>
          <a:xfrm>
            <a:off x="6421378" y="4621249"/>
            <a:ext cx="1033357" cy="133350"/>
          </a:xfrm>
          <a:custGeom>
            <a:avLst/>
            <a:gdLst/>
            <a:ahLst/>
            <a:cxnLst/>
            <a:rect l="l" t="t" r="r" b="b"/>
            <a:pathLst>
              <a:path w="1550034" h="200025">
                <a:moveTo>
                  <a:pt x="17735" y="33774"/>
                </a:moveTo>
                <a:lnTo>
                  <a:pt x="18666" y="77292"/>
                </a:lnTo>
                <a:lnTo>
                  <a:pt x="60145" y="95882"/>
                </a:lnTo>
                <a:lnTo>
                  <a:pt x="106927" y="113139"/>
                </a:lnTo>
                <a:lnTo>
                  <a:pt x="158722" y="129034"/>
                </a:lnTo>
                <a:lnTo>
                  <a:pt x="215225" y="143517"/>
                </a:lnTo>
                <a:lnTo>
                  <a:pt x="308278" y="162472"/>
                </a:lnTo>
                <a:lnTo>
                  <a:pt x="375154" y="173112"/>
                </a:lnTo>
                <a:lnTo>
                  <a:pt x="445642" y="182082"/>
                </a:lnTo>
                <a:lnTo>
                  <a:pt x="527944" y="190017"/>
                </a:lnTo>
                <a:lnTo>
                  <a:pt x="611089" y="195512"/>
                </a:lnTo>
                <a:lnTo>
                  <a:pt x="694535" y="198635"/>
                </a:lnTo>
                <a:lnTo>
                  <a:pt x="777735" y="199449"/>
                </a:lnTo>
                <a:lnTo>
                  <a:pt x="860145" y="198023"/>
                </a:lnTo>
                <a:lnTo>
                  <a:pt x="941222" y="194417"/>
                </a:lnTo>
                <a:lnTo>
                  <a:pt x="1020422" y="188695"/>
                </a:lnTo>
                <a:lnTo>
                  <a:pt x="1097203" y="180919"/>
                </a:lnTo>
                <a:lnTo>
                  <a:pt x="1171028" y="171145"/>
                </a:lnTo>
                <a:lnTo>
                  <a:pt x="1229836" y="161356"/>
                </a:lnTo>
                <a:lnTo>
                  <a:pt x="777078" y="161356"/>
                </a:lnTo>
                <a:lnTo>
                  <a:pt x="694910" y="160536"/>
                </a:lnTo>
                <a:lnTo>
                  <a:pt x="612517" y="157439"/>
                </a:lnTo>
                <a:lnTo>
                  <a:pt x="530459" y="152001"/>
                </a:lnTo>
                <a:lnTo>
                  <a:pt x="449303" y="144158"/>
                </a:lnTo>
                <a:lnTo>
                  <a:pt x="379970" y="135317"/>
                </a:lnTo>
                <a:lnTo>
                  <a:pt x="314269" y="124846"/>
                </a:lnTo>
                <a:lnTo>
                  <a:pt x="252587" y="112843"/>
                </a:lnTo>
                <a:lnTo>
                  <a:pt x="195475" y="99452"/>
                </a:lnTo>
                <a:lnTo>
                  <a:pt x="142948" y="84701"/>
                </a:lnTo>
                <a:lnTo>
                  <a:pt x="95552" y="68742"/>
                </a:lnTo>
                <a:lnTo>
                  <a:pt x="53679" y="51710"/>
                </a:lnTo>
                <a:lnTo>
                  <a:pt x="34940" y="42843"/>
                </a:lnTo>
                <a:lnTo>
                  <a:pt x="17735" y="33774"/>
                </a:lnTo>
                <a:close/>
              </a:path>
              <a:path w="1550034" h="200025">
                <a:moveTo>
                  <a:pt x="1538491" y="59839"/>
                </a:moveTo>
                <a:lnTo>
                  <a:pt x="1455873" y="59839"/>
                </a:lnTo>
                <a:lnTo>
                  <a:pt x="1472459" y="94140"/>
                </a:lnTo>
                <a:lnTo>
                  <a:pt x="1455445" y="102367"/>
                </a:lnTo>
                <a:lnTo>
                  <a:pt x="1489227" y="170837"/>
                </a:lnTo>
                <a:lnTo>
                  <a:pt x="1538491" y="59839"/>
                </a:lnTo>
                <a:close/>
              </a:path>
              <a:path w="1550034" h="200025">
                <a:moveTo>
                  <a:pt x="1438586" y="68198"/>
                </a:moveTo>
                <a:lnTo>
                  <a:pt x="1386624" y="85744"/>
                </a:lnTo>
                <a:lnTo>
                  <a:pt x="1329274" y="101531"/>
                </a:lnTo>
                <a:lnTo>
                  <a:pt x="1266837" y="115658"/>
                </a:lnTo>
                <a:lnTo>
                  <a:pt x="1164776" y="133562"/>
                </a:lnTo>
                <a:lnTo>
                  <a:pt x="1092208" y="143148"/>
                </a:lnTo>
                <a:lnTo>
                  <a:pt x="1016588" y="150789"/>
                </a:lnTo>
                <a:lnTo>
                  <a:pt x="938481" y="156415"/>
                </a:lnTo>
                <a:lnTo>
                  <a:pt x="858456" y="159960"/>
                </a:lnTo>
                <a:lnTo>
                  <a:pt x="777078" y="161356"/>
                </a:lnTo>
                <a:lnTo>
                  <a:pt x="1229836" y="161356"/>
                </a:lnTo>
                <a:lnTo>
                  <a:pt x="1274861" y="152904"/>
                </a:lnTo>
                <a:lnTo>
                  <a:pt x="1338941" y="138384"/>
                </a:lnTo>
                <a:lnTo>
                  <a:pt x="1398220" y="122036"/>
                </a:lnTo>
                <a:lnTo>
                  <a:pt x="1453530" y="103292"/>
                </a:lnTo>
                <a:lnTo>
                  <a:pt x="1455445" y="102367"/>
                </a:lnTo>
                <a:lnTo>
                  <a:pt x="1438586" y="68198"/>
                </a:lnTo>
                <a:close/>
              </a:path>
              <a:path w="1550034" h="200025">
                <a:moveTo>
                  <a:pt x="1455873" y="59839"/>
                </a:moveTo>
                <a:lnTo>
                  <a:pt x="1438586" y="68198"/>
                </a:lnTo>
                <a:lnTo>
                  <a:pt x="1455445" y="102367"/>
                </a:lnTo>
                <a:lnTo>
                  <a:pt x="1472459" y="94140"/>
                </a:lnTo>
                <a:lnTo>
                  <a:pt x="1455873" y="59839"/>
                </a:lnTo>
                <a:close/>
              </a:path>
              <a:path w="1550034" h="200025">
                <a:moveTo>
                  <a:pt x="1404938" y="0"/>
                </a:moveTo>
                <a:lnTo>
                  <a:pt x="1438586" y="68198"/>
                </a:lnTo>
                <a:lnTo>
                  <a:pt x="1455873" y="59839"/>
                </a:lnTo>
                <a:lnTo>
                  <a:pt x="1538491" y="59839"/>
                </a:lnTo>
                <a:lnTo>
                  <a:pt x="1549585" y="34844"/>
                </a:lnTo>
                <a:lnTo>
                  <a:pt x="1404938" y="0"/>
                </a:lnTo>
                <a:close/>
              </a:path>
            </a:pathLst>
          </a:custGeom>
          <a:solidFill>
            <a:srgbClr val="B6476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grpSp>
        <p:nvGrpSpPr>
          <p:cNvPr id="27" name="object 27"/>
          <p:cNvGrpSpPr/>
          <p:nvPr/>
        </p:nvGrpSpPr>
        <p:grpSpPr>
          <a:xfrm>
            <a:off x="6674091" y="4848352"/>
            <a:ext cx="519430" cy="256540"/>
            <a:chOff x="10011136" y="7272528"/>
            <a:chExt cx="779145" cy="384810"/>
          </a:xfrm>
        </p:grpSpPr>
        <p:sp>
          <p:nvSpPr>
            <p:cNvPr id="28" name="object 28"/>
            <p:cNvSpPr/>
            <p:nvPr/>
          </p:nvSpPr>
          <p:spPr>
            <a:xfrm>
              <a:off x="10011136" y="7647798"/>
              <a:ext cx="779145" cy="0"/>
            </a:xfrm>
            <a:custGeom>
              <a:avLst/>
              <a:gdLst/>
              <a:ahLst/>
              <a:cxnLst/>
              <a:rect l="l" t="t" r="r" b="b"/>
              <a:pathLst>
                <a:path w="779145">
                  <a:moveTo>
                    <a:pt x="0" y="1"/>
                  </a:moveTo>
                  <a:lnTo>
                    <a:pt x="779009" y="0"/>
                  </a:lnTo>
                </a:path>
              </a:pathLst>
            </a:custGeom>
            <a:ln w="19050">
              <a:solidFill>
                <a:srgbClr val="B6476F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16312" y="7272528"/>
              <a:ext cx="551688" cy="350519"/>
            </a:xfrm>
            <a:prstGeom prst="rect">
              <a:avLst/>
            </a:prstGeom>
          </p:spPr>
        </p:pic>
      </p:grpSp>
      <p:sp>
        <p:nvSpPr>
          <p:cNvPr id="30" name="object 30"/>
          <p:cNvSpPr/>
          <p:nvPr/>
        </p:nvSpPr>
        <p:spPr>
          <a:xfrm>
            <a:off x="7606034" y="4621249"/>
            <a:ext cx="1033357" cy="133350"/>
          </a:xfrm>
          <a:custGeom>
            <a:avLst/>
            <a:gdLst/>
            <a:ahLst/>
            <a:cxnLst/>
            <a:rect l="l" t="t" r="r" b="b"/>
            <a:pathLst>
              <a:path w="1550034" h="200025">
                <a:moveTo>
                  <a:pt x="17735" y="33774"/>
                </a:moveTo>
                <a:lnTo>
                  <a:pt x="18666" y="77292"/>
                </a:lnTo>
                <a:lnTo>
                  <a:pt x="60145" y="95882"/>
                </a:lnTo>
                <a:lnTo>
                  <a:pt x="106927" y="113139"/>
                </a:lnTo>
                <a:lnTo>
                  <a:pt x="158722" y="129034"/>
                </a:lnTo>
                <a:lnTo>
                  <a:pt x="215225" y="143517"/>
                </a:lnTo>
                <a:lnTo>
                  <a:pt x="308278" y="162472"/>
                </a:lnTo>
                <a:lnTo>
                  <a:pt x="375154" y="173112"/>
                </a:lnTo>
                <a:lnTo>
                  <a:pt x="445643" y="182082"/>
                </a:lnTo>
                <a:lnTo>
                  <a:pt x="527944" y="190017"/>
                </a:lnTo>
                <a:lnTo>
                  <a:pt x="611089" y="195512"/>
                </a:lnTo>
                <a:lnTo>
                  <a:pt x="694535" y="198635"/>
                </a:lnTo>
                <a:lnTo>
                  <a:pt x="777735" y="199449"/>
                </a:lnTo>
                <a:lnTo>
                  <a:pt x="860145" y="198023"/>
                </a:lnTo>
                <a:lnTo>
                  <a:pt x="941222" y="194417"/>
                </a:lnTo>
                <a:lnTo>
                  <a:pt x="1020422" y="188695"/>
                </a:lnTo>
                <a:lnTo>
                  <a:pt x="1097203" y="180919"/>
                </a:lnTo>
                <a:lnTo>
                  <a:pt x="1171028" y="171145"/>
                </a:lnTo>
                <a:lnTo>
                  <a:pt x="1229836" y="161356"/>
                </a:lnTo>
                <a:lnTo>
                  <a:pt x="777078" y="161356"/>
                </a:lnTo>
                <a:lnTo>
                  <a:pt x="694910" y="160536"/>
                </a:lnTo>
                <a:lnTo>
                  <a:pt x="612517" y="157439"/>
                </a:lnTo>
                <a:lnTo>
                  <a:pt x="530459" y="152001"/>
                </a:lnTo>
                <a:lnTo>
                  <a:pt x="449303" y="144158"/>
                </a:lnTo>
                <a:lnTo>
                  <a:pt x="379970" y="135317"/>
                </a:lnTo>
                <a:lnTo>
                  <a:pt x="314269" y="124846"/>
                </a:lnTo>
                <a:lnTo>
                  <a:pt x="252587" y="112843"/>
                </a:lnTo>
                <a:lnTo>
                  <a:pt x="195475" y="99452"/>
                </a:lnTo>
                <a:lnTo>
                  <a:pt x="142947" y="84701"/>
                </a:lnTo>
                <a:lnTo>
                  <a:pt x="95552" y="68742"/>
                </a:lnTo>
                <a:lnTo>
                  <a:pt x="53679" y="51710"/>
                </a:lnTo>
                <a:lnTo>
                  <a:pt x="34940" y="42843"/>
                </a:lnTo>
                <a:lnTo>
                  <a:pt x="17735" y="33774"/>
                </a:lnTo>
                <a:close/>
              </a:path>
              <a:path w="1550034" h="200025">
                <a:moveTo>
                  <a:pt x="1538492" y="59839"/>
                </a:moveTo>
                <a:lnTo>
                  <a:pt x="1455870" y="59839"/>
                </a:lnTo>
                <a:lnTo>
                  <a:pt x="1472457" y="94140"/>
                </a:lnTo>
                <a:lnTo>
                  <a:pt x="1455450" y="102366"/>
                </a:lnTo>
                <a:lnTo>
                  <a:pt x="1489233" y="170837"/>
                </a:lnTo>
                <a:lnTo>
                  <a:pt x="1538492" y="59839"/>
                </a:lnTo>
                <a:close/>
              </a:path>
              <a:path w="1550034" h="200025">
                <a:moveTo>
                  <a:pt x="1438591" y="68197"/>
                </a:moveTo>
                <a:lnTo>
                  <a:pt x="1386630" y="85744"/>
                </a:lnTo>
                <a:lnTo>
                  <a:pt x="1329277" y="101531"/>
                </a:lnTo>
                <a:lnTo>
                  <a:pt x="1266837" y="115658"/>
                </a:lnTo>
                <a:lnTo>
                  <a:pt x="1164776" y="133562"/>
                </a:lnTo>
                <a:lnTo>
                  <a:pt x="1092208" y="143148"/>
                </a:lnTo>
                <a:lnTo>
                  <a:pt x="1016588" y="150789"/>
                </a:lnTo>
                <a:lnTo>
                  <a:pt x="938481" y="156415"/>
                </a:lnTo>
                <a:lnTo>
                  <a:pt x="858456" y="159960"/>
                </a:lnTo>
                <a:lnTo>
                  <a:pt x="777078" y="161356"/>
                </a:lnTo>
                <a:lnTo>
                  <a:pt x="1229836" y="161356"/>
                </a:lnTo>
                <a:lnTo>
                  <a:pt x="1274861" y="152904"/>
                </a:lnTo>
                <a:lnTo>
                  <a:pt x="1338941" y="138384"/>
                </a:lnTo>
                <a:lnTo>
                  <a:pt x="1398225" y="122036"/>
                </a:lnTo>
                <a:lnTo>
                  <a:pt x="1453534" y="103292"/>
                </a:lnTo>
                <a:lnTo>
                  <a:pt x="1455450" y="102366"/>
                </a:lnTo>
                <a:lnTo>
                  <a:pt x="1438591" y="68197"/>
                </a:lnTo>
                <a:close/>
              </a:path>
              <a:path w="1550034" h="200025">
                <a:moveTo>
                  <a:pt x="1455870" y="59839"/>
                </a:moveTo>
                <a:lnTo>
                  <a:pt x="1438591" y="68197"/>
                </a:lnTo>
                <a:lnTo>
                  <a:pt x="1455450" y="102366"/>
                </a:lnTo>
                <a:lnTo>
                  <a:pt x="1472457" y="94140"/>
                </a:lnTo>
                <a:lnTo>
                  <a:pt x="1455870" y="59839"/>
                </a:lnTo>
                <a:close/>
              </a:path>
              <a:path w="1550034" h="200025">
                <a:moveTo>
                  <a:pt x="1404943" y="0"/>
                </a:moveTo>
                <a:lnTo>
                  <a:pt x="1438591" y="68197"/>
                </a:lnTo>
                <a:lnTo>
                  <a:pt x="1455870" y="59839"/>
                </a:lnTo>
                <a:lnTo>
                  <a:pt x="1538492" y="59839"/>
                </a:lnTo>
                <a:lnTo>
                  <a:pt x="1549584" y="34844"/>
                </a:lnTo>
                <a:lnTo>
                  <a:pt x="1404943" y="0"/>
                </a:lnTo>
                <a:close/>
              </a:path>
            </a:pathLst>
          </a:custGeom>
          <a:solidFill>
            <a:srgbClr val="B6476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grpSp>
        <p:nvGrpSpPr>
          <p:cNvPr id="31" name="object 31"/>
          <p:cNvGrpSpPr/>
          <p:nvPr/>
        </p:nvGrpSpPr>
        <p:grpSpPr>
          <a:xfrm>
            <a:off x="7858747" y="4848352"/>
            <a:ext cx="519430" cy="256540"/>
            <a:chOff x="11788120" y="7272528"/>
            <a:chExt cx="779145" cy="384810"/>
          </a:xfrm>
        </p:grpSpPr>
        <p:sp>
          <p:nvSpPr>
            <p:cNvPr id="32" name="object 32"/>
            <p:cNvSpPr/>
            <p:nvPr/>
          </p:nvSpPr>
          <p:spPr>
            <a:xfrm>
              <a:off x="11788120" y="7647798"/>
              <a:ext cx="779145" cy="0"/>
            </a:xfrm>
            <a:custGeom>
              <a:avLst/>
              <a:gdLst/>
              <a:ahLst/>
              <a:cxnLst/>
              <a:rect l="l" t="t" r="r" b="b"/>
              <a:pathLst>
                <a:path w="779145">
                  <a:moveTo>
                    <a:pt x="0" y="1"/>
                  </a:moveTo>
                  <a:lnTo>
                    <a:pt x="779009" y="0"/>
                  </a:lnTo>
                </a:path>
              </a:pathLst>
            </a:custGeom>
            <a:ln w="19050">
              <a:solidFill>
                <a:srgbClr val="B6476F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93295" y="7272528"/>
              <a:ext cx="551688" cy="350519"/>
            </a:xfrm>
            <a:prstGeom prst="rect">
              <a:avLst/>
            </a:prstGeom>
          </p:spPr>
        </p:pic>
      </p:grpSp>
      <p:sp>
        <p:nvSpPr>
          <p:cNvPr id="34" name="object 34"/>
          <p:cNvSpPr/>
          <p:nvPr/>
        </p:nvSpPr>
        <p:spPr>
          <a:xfrm>
            <a:off x="8790686" y="4621249"/>
            <a:ext cx="1033357" cy="133350"/>
          </a:xfrm>
          <a:custGeom>
            <a:avLst/>
            <a:gdLst/>
            <a:ahLst/>
            <a:cxnLst/>
            <a:rect l="l" t="t" r="r" b="b"/>
            <a:pathLst>
              <a:path w="1550034" h="200025">
                <a:moveTo>
                  <a:pt x="17741" y="33774"/>
                </a:moveTo>
                <a:lnTo>
                  <a:pt x="0" y="67494"/>
                </a:lnTo>
                <a:lnTo>
                  <a:pt x="38734" y="86753"/>
                </a:lnTo>
                <a:lnTo>
                  <a:pt x="82892" y="104678"/>
                </a:lnTo>
                <a:lnTo>
                  <a:pt x="132219" y="121259"/>
                </a:lnTo>
                <a:lnTo>
                  <a:pt x="186410" y="136456"/>
                </a:lnTo>
                <a:lnTo>
                  <a:pt x="245325" y="150242"/>
                </a:lnTo>
                <a:lnTo>
                  <a:pt x="308279" y="162472"/>
                </a:lnTo>
                <a:lnTo>
                  <a:pt x="375157" y="173112"/>
                </a:lnTo>
                <a:lnTo>
                  <a:pt x="445642" y="182082"/>
                </a:lnTo>
                <a:lnTo>
                  <a:pt x="527951" y="190017"/>
                </a:lnTo>
                <a:lnTo>
                  <a:pt x="611098" y="195512"/>
                </a:lnTo>
                <a:lnTo>
                  <a:pt x="694537" y="198635"/>
                </a:lnTo>
                <a:lnTo>
                  <a:pt x="777735" y="199449"/>
                </a:lnTo>
                <a:lnTo>
                  <a:pt x="860158" y="198023"/>
                </a:lnTo>
                <a:lnTo>
                  <a:pt x="941235" y="194417"/>
                </a:lnTo>
                <a:lnTo>
                  <a:pt x="1020432" y="188695"/>
                </a:lnTo>
                <a:lnTo>
                  <a:pt x="1097216" y="180919"/>
                </a:lnTo>
                <a:lnTo>
                  <a:pt x="1171041" y="171145"/>
                </a:lnTo>
                <a:lnTo>
                  <a:pt x="1229840" y="161356"/>
                </a:lnTo>
                <a:lnTo>
                  <a:pt x="777087" y="161356"/>
                </a:lnTo>
                <a:lnTo>
                  <a:pt x="694918" y="160536"/>
                </a:lnTo>
                <a:lnTo>
                  <a:pt x="612521" y="157439"/>
                </a:lnTo>
                <a:lnTo>
                  <a:pt x="530466" y="152001"/>
                </a:lnTo>
                <a:lnTo>
                  <a:pt x="449313" y="144158"/>
                </a:lnTo>
                <a:lnTo>
                  <a:pt x="379971" y="135317"/>
                </a:lnTo>
                <a:lnTo>
                  <a:pt x="314274" y="124846"/>
                </a:lnTo>
                <a:lnTo>
                  <a:pt x="252590" y="112843"/>
                </a:lnTo>
                <a:lnTo>
                  <a:pt x="195478" y="99452"/>
                </a:lnTo>
                <a:lnTo>
                  <a:pt x="142951" y="84701"/>
                </a:lnTo>
                <a:lnTo>
                  <a:pt x="95554" y="68742"/>
                </a:lnTo>
                <a:lnTo>
                  <a:pt x="53682" y="51710"/>
                </a:lnTo>
                <a:lnTo>
                  <a:pt x="34950" y="42843"/>
                </a:lnTo>
                <a:lnTo>
                  <a:pt x="17741" y="33774"/>
                </a:lnTo>
                <a:close/>
              </a:path>
              <a:path w="1550034" h="200025">
                <a:moveTo>
                  <a:pt x="1538498" y="59839"/>
                </a:moveTo>
                <a:lnTo>
                  <a:pt x="1455877" y="59839"/>
                </a:lnTo>
                <a:lnTo>
                  <a:pt x="1472463" y="94140"/>
                </a:lnTo>
                <a:lnTo>
                  <a:pt x="1455456" y="102366"/>
                </a:lnTo>
                <a:lnTo>
                  <a:pt x="1489240" y="170837"/>
                </a:lnTo>
                <a:lnTo>
                  <a:pt x="1538498" y="59839"/>
                </a:lnTo>
                <a:close/>
              </a:path>
              <a:path w="1550034" h="200025">
                <a:moveTo>
                  <a:pt x="1438598" y="68197"/>
                </a:moveTo>
                <a:lnTo>
                  <a:pt x="1386636" y="85744"/>
                </a:lnTo>
                <a:lnTo>
                  <a:pt x="1329283" y="101531"/>
                </a:lnTo>
                <a:lnTo>
                  <a:pt x="1266850" y="115658"/>
                </a:lnTo>
                <a:lnTo>
                  <a:pt x="1164780" y="133562"/>
                </a:lnTo>
                <a:lnTo>
                  <a:pt x="1092212" y="143148"/>
                </a:lnTo>
                <a:lnTo>
                  <a:pt x="1016596" y="150789"/>
                </a:lnTo>
                <a:lnTo>
                  <a:pt x="938491" y="156415"/>
                </a:lnTo>
                <a:lnTo>
                  <a:pt x="858456" y="159960"/>
                </a:lnTo>
                <a:lnTo>
                  <a:pt x="777087" y="161356"/>
                </a:lnTo>
                <a:lnTo>
                  <a:pt x="1229840" y="161356"/>
                </a:lnTo>
                <a:lnTo>
                  <a:pt x="1274864" y="152904"/>
                </a:lnTo>
                <a:lnTo>
                  <a:pt x="1338948" y="138384"/>
                </a:lnTo>
                <a:lnTo>
                  <a:pt x="1398231" y="122036"/>
                </a:lnTo>
                <a:lnTo>
                  <a:pt x="1453540" y="103292"/>
                </a:lnTo>
                <a:lnTo>
                  <a:pt x="1455456" y="102366"/>
                </a:lnTo>
                <a:lnTo>
                  <a:pt x="1438598" y="68197"/>
                </a:lnTo>
                <a:close/>
              </a:path>
              <a:path w="1550034" h="200025">
                <a:moveTo>
                  <a:pt x="1455877" y="59839"/>
                </a:moveTo>
                <a:lnTo>
                  <a:pt x="1438598" y="68197"/>
                </a:lnTo>
                <a:lnTo>
                  <a:pt x="1455456" y="102366"/>
                </a:lnTo>
                <a:lnTo>
                  <a:pt x="1472463" y="94140"/>
                </a:lnTo>
                <a:lnTo>
                  <a:pt x="1455877" y="59839"/>
                </a:lnTo>
                <a:close/>
              </a:path>
              <a:path w="1550034" h="200025">
                <a:moveTo>
                  <a:pt x="1404950" y="0"/>
                </a:moveTo>
                <a:lnTo>
                  <a:pt x="1438598" y="68197"/>
                </a:lnTo>
                <a:lnTo>
                  <a:pt x="1455877" y="59839"/>
                </a:lnTo>
                <a:lnTo>
                  <a:pt x="1538498" y="59839"/>
                </a:lnTo>
                <a:lnTo>
                  <a:pt x="1549590" y="34844"/>
                </a:lnTo>
                <a:lnTo>
                  <a:pt x="1404950" y="0"/>
                </a:lnTo>
                <a:close/>
              </a:path>
            </a:pathLst>
          </a:custGeom>
          <a:solidFill>
            <a:srgbClr val="B6476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grpSp>
        <p:nvGrpSpPr>
          <p:cNvPr id="35" name="object 35"/>
          <p:cNvGrpSpPr/>
          <p:nvPr/>
        </p:nvGrpSpPr>
        <p:grpSpPr>
          <a:xfrm>
            <a:off x="9043400" y="4848352"/>
            <a:ext cx="519430" cy="256540"/>
            <a:chOff x="13565099" y="7272528"/>
            <a:chExt cx="779145" cy="384810"/>
          </a:xfrm>
        </p:grpSpPr>
        <p:sp>
          <p:nvSpPr>
            <p:cNvPr id="36" name="object 36"/>
            <p:cNvSpPr/>
            <p:nvPr/>
          </p:nvSpPr>
          <p:spPr>
            <a:xfrm>
              <a:off x="13565099" y="7647798"/>
              <a:ext cx="779145" cy="0"/>
            </a:xfrm>
            <a:custGeom>
              <a:avLst/>
              <a:gdLst/>
              <a:ahLst/>
              <a:cxnLst/>
              <a:rect l="l" t="t" r="r" b="b"/>
              <a:pathLst>
                <a:path w="779144">
                  <a:moveTo>
                    <a:pt x="0" y="1"/>
                  </a:moveTo>
                  <a:lnTo>
                    <a:pt x="779009" y="0"/>
                  </a:lnTo>
                </a:path>
              </a:pathLst>
            </a:custGeom>
            <a:ln w="19050">
              <a:solidFill>
                <a:srgbClr val="B6476F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70280" y="7272528"/>
              <a:ext cx="551688" cy="350519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2752408" y="4248573"/>
            <a:ext cx="225637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600" spc="3" dirty="0">
                <a:latin typeface="Bahnschrift"/>
                <a:cs typeface="Bahnschrift"/>
              </a:rPr>
              <a:t>x</a:t>
            </a:r>
            <a:r>
              <a:rPr sz="1600" spc="5" baseline="-17361" dirty="0">
                <a:latin typeface="Times New Roman"/>
                <a:cs typeface="Times New Roman"/>
              </a:rPr>
              <a:t>0</a:t>
            </a:r>
            <a:endParaRPr sz="1600" baseline="-17361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908572" y="4248573"/>
            <a:ext cx="225637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600" spc="3" dirty="0">
                <a:latin typeface="Bahnschrift"/>
                <a:cs typeface="Bahnschrift"/>
              </a:rPr>
              <a:t>x</a:t>
            </a:r>
            <a:r>
              <a:rPr sz="1600" spc="5" baseline="-17361" dirty="0">
                <a:latin typeface="Times New Roman"/>
                <a:cs typeface="Times New Roman"/>
              </a:rPr>
              <a:t>1</a:t>
            </a:r>
            <a:endParaRPr sz="1600" baseline="-17361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064736" y="4248573"/>
            <a:ext cx="225637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600" spc="3" dirty="0">
                <a:latin typeface="Bahnschrift"/>
                <a:cs typeface="Bahnschrift"/>
              </a:rPr>
              <a:t>x</a:t>
            </a:r>
            <a:r>
              <a:rPr sz="1600" spc="5" baseline="-17361" dirty="0">
                <a:latin typeface="Times New Roman"/>
                <a:cs typeface="Times New Roman"/>
              </a:rPr>
              <a:t>2</a:t>
            </a:r>
            <a:endParaRPr sz="1600" baseline="-17361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220900" y="4248573"/>
            <a:ext cx="225637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600" spc="3" dirty="0">
                <a:latin typeface="Bahnschrift"/>
                <a:cs typeface="Bahnschrift"/>
              </a:rPr>
              <a:t>x</a:t>
            </a:r>
            <a:r>
              <a:rPr sz="1600" spc="5" baseline="-17361" dirty="0">
                <a:latin typeface="Times New Roman"/>
                <a:cs typeface="Times New Roman"/>
              </a:rPr>
              <a:t>3</a:t>
            </a:r>
            <a:endParaRPr sz="1600" baseline="-17361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377065" y="4248573"/>
            <a:ext cx="225637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600" spc="3" dirty="0">
                <a:latin typeface="Bahnschrift"/>
                <a:cs typeface="Bahnschrift"/>
              </a:rPr>
              <a:t>x</a:t>
            </a:r>
            <a:r>
              <a:rPr sz="1600" spc="5" baseline="-17361" dirty="0">
                <a:latin typeface="Times New Roman"/>
                <a:cs typeface="Times New Roman"/>
              </a:rPr>
              <a:t>4</a:t>
            </a:r>
            <a:endParaRPr sz="1600" baseline="-17361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552806" y="4248573"/>
            <a:ext cx="186690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spc="400" dirty="0">
                <a:latin typeface="Bahnschrift"/>
                <a:cs typeface="Bahnschrift"/>
              </a:rPr>
              <a:t>…</a:t>
            </a:r>
            <a:endParaRPr sz="1600">
              <a:latin typeface="Bahnschrift"/>
              <a:cs typeface="Bahnschrift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674572" y="4248573"/>
            <a:ext cx="255693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600" spc="63" dirty="0">
                <a:latin typeface="Bahnschrift"/>
                <a:cs typeface="Bahnschrift"/>
              </a:rPr>
              <a:t>x</a:t>
            </a:r>
            <a:r>
              <a:rPr sz="1600" spc="95" baseline="-17361" dirty="0">
                <a:latin typeface="Times New Roman"/>
                <a:cs typeface="Times New Roman"/>
              </a:rPr>
              <a:t>T</a:t>
            </a:r>
            <a:endParaRPr sz="1600" baseline="-17361">
              <a:latin typeface="Times New Roman"/>
              <a:cs typeface="Times New Roman"/>
            </a:endParaRPr>
          </a:p>
        </p:txBody>
      </p:sp>
      <p:pic>
        <p:nvPicPr>
          <p:cNvPr id="45" name="object 4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86601" y="5497729"/>
            <a:ext cx="3945467" cy="313267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783362" y="5270116"/>
            <a:ext cx="2768597" cy="728133"/>
          </a:xfrm>
          <a:prstGeom prst="rect">
            <a:avLst/>
          </a:prstGeom>
        </p:spPr>
      </p:pic>
      <p:sp>
        <p:nvSpPr>
          <p:cNvPr id="47" name="object 47"/>
          <p:cNvSpPr/>
          <p:nvPr/>
        </p:nvSpPr>
        <p:spPr>
          <a:xfrm>
            <a:off x="5264971" y="5625715"/>
            <a:ext cx="212513" cy="157057"/>
          </a:xfrm>
          <a:custGeom>
            <a:avLst/>
            <a:gdLst/>
            <a:ahLst/>
            <a:cxnLst/>
            <a:rect l="l" t="t" r="r" b="b"/>
            <a:pathLst>
              <a:path w="318770" h="235584">
                <a:moveTo>
                  <a:pt x="200889" y="0"/>
                </a:moveTo>
                <a:lnTo>
                  <a:pt x="200889" y="58881"/>
                </a:lnTo>
                <a:lnTo>
                  <a:pt x="0" y="58881"/>
                </a:lnTo>
                <a:lnTo>
                  <a:pt x="0" y="176645"/>
                </a:lnTo>
                <a:lnTo>
                  <a:pt x="200889" y="176645"/>
                </a:lnTo>
                <a:lnTo>
                  <a:pt x="200889" y="235527"/>
                </a:lnTo>
                <a:lnTo>
                  <a:pt x="318654" y="117763"/>
                </a:lnTo>
                <a:lnTo>
                  <a:pt x="200889" y="0"/>
                </a:lnTo>
                <a:close/>
              </a:path>
            </a:pathLst>
          </a:custGeom>
          <a:solidFill>
            <a:srgbClr val="76B9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8" name="object 48"/>
          <p:cNvSpPr txBox="1"/>
          <p:nvPr/>
        </p:nvSpPr>
        <p:spPr>
          <a:xfrm>
            <a:off x="9670551" y="5526702"/>
            <a:ext cx="526203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dirty="0">
                <a:latin typeface="Arial MT"/>
                <a:cs typeface="Arial MT"/>
              </a:rPr>
              <a:t>(</a:t>
            </a:r>
            <a:r>
              <a:rPr sz="1600" spc="3" dirty="0">
                <a:latin typeface="Arial MT"/>
                <a:cs typeface="Arial MT"/>
              </a:rPr>
              <a:t>j</a:t>
            </a:r>
            <a:r>
              <a:rPr sz="1600" dirty="0">
                <a:latin typeface="Arial MT"/>
                <a:cs typeface="Arial MT"/>
              </a:rPr>
              <a:t>o</a:t>
            </a:r>
            <a:r>
              <a:rPr sz="1600" spc="3" dirty="0">
                <a:latin typeface="Arial MT"/>
                <a:cs typeface="Arial MT"/>
              </a:rPr>
              <a:t>i</a:t>
            </a:r>
            <a:r>
              <a:rPr sz="1600" dirty="0">
                <a:latin typeface="Arial MT"/>
                <a:cs typeface="Arial MT"/>
              </a:rPr>
              <a:t>n</a:t>
            </a:r>
            <a:r>
              <a:rPr sz="1600" spc="-3" dirty="0">
                <a:latin typeface="Arial MT"/>
                <a:cs typeface="Arial MT"/>
              </a:rPr>
              <a:t>t</a:t>
            </a:r>
            <a:r>
              <a:rPr sz="1600" dirty="0">
                <a:latin typeface="Arial MT"/>
                <a:cs typeface="Arial MT"/>
              </a:rPr>
              <a:t>)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11059947" y="6532647"/>
            <a:ext cx="154517" cy="125248"/>
          </a:xfrm>
          <a:prstGeom prst="rect">
            <a:avLst/>
          </a:prstGeom>
        </p:spPr>
        <p:txBody>
          <a:bodyPr vert="horz" wrap="square" lIns="0" tIns="2117" rIns="0" bIns="0" rtlCol="0">
            <a:spAutoFit/>
          </a:bodyPr>
          <a:lstStyle/>
          <a:p>
            <a:pPr marL="25401">
              <a:spcBef>
                <a:spcPts val="17"/>
              </a:spcBef>
            </a:pPr>
            <a:r>
              <a:rPr sz="800" dirty="0">
                <a:solidFill>
                  <a:srgbClr val="8C8C8C"/>
                </a:solidFill>
                <a:latin typeface="Trebuchet MS"/>
                <a:cs typeface="Trebuchet MS"/>
              </a:rPr>
              <a:t>19</a:t>
            </a:r>
            <a:endParaRPr sz="800">
              <a:latin typeface="Trebuchet MS"/>
              <a:cs typeface="Trebuchet MS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48C4DB68-EF05-ADFB-6DBF-8782165E4E9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73170" y="1914595"/>
            <a:ext cx="904875" cy="37147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20DD200-2127-8874-7775-EB6C1AB1A3B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11497" y="1875314"/>
            <a:ext cx="306948" cy="429728"/>
          </a:xfrm>
          <a:prstGeom prst="rect">
            <a:avLst/>
          </a:prstGeom>
        </p:spPr>
      </p:pic>
      <p:sp>
        <p:nvSpPr>
          <p:cNvPr id="51" name="Date Placeholder 50">
            <a:extLst>
              <a:ext uri="{FF2B5EF4-FFF2-40B4-BE49-F238E27FC236}">
                <a16:creationId xmlns:a16="http://schemas.microsoft.com/office/drawing/2014/main" id="{C56217E8-18B6-2BC6-176A-CC4E009B7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E61CB-5A5B-4CE9-8BD0-E82F744C8B8E}" type="datetime1">
              <a:rPr lang="en-US" smtClean="0"/>
              <a:t>11/12/2025</a:t>
            </a:fld>
            <a:endParaRPr lang="en-US"/>
          </a:p>
        </p:txBody>
      </p:sp>
      <p:sp>
        <p:nvSpPr>
          <p:cNvPr id="53" name="Footer Placeholder 52">
            <a:extLst>
              <a:ext uri="{FF2B5EF4-FFF2-40B4-BE49-F238E27FC236}">
                <a16:creationId xmlns:a16="http://schemas.microsoft.com/office/drawing/2014/main" id="{60AA68A5-1FE1-A7CF-2598-A376BFD0B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CC7D72FD-6739-C413-9A06-1A622B0F6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829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44672" y="5368544"/>
            <a:ext cx="2702560" cy="28041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spcBef>
                <a:spcPts val="67"/>
              </a:spcBef>
            </a:pPr>
            <a:r>
              <a:rPr spc="-13" dirty="0"/>
              <a:t>Diffusion</a:t>
            </a:r>
            <a:r>
              <a:rPr spc="-60" dirty="0"/>
              <a:t> </a:t>
            </a:r>
            <a:r>
              <a:rPr spc="-10" dirty="0"/>
              <a:t>Kernel</a:t>
            </a:r>
          </a:p>
        </p:txBody>
      </p:sp>
      <p:sp>
        <p:nvSpPr>
          <p:cNvPr id="4" name="object 4"/>
          <p:cNvSpPr/>
          <p:nvPr/>
        </p:nvSpPr>
        <p:spPr>
          <a:xfrm>
            <a:off x="4013139" y="2259329"/>
            <a:ext cx="4143163" cy="95250"/>
          </a:xfrm>
          <a:custGeom>
            <a:avLst/>
            <a:gdLst/>
            <a:ahLst/>
            <a:cxnLst/>
            <a:rect l="l" t="t" r="r" b="b"/>
            <a:pathLst>
              <a:path w="6214745" h="142875">
                <a:moveTo>
                  <a:pt x="6089538" y="0"/>
                </a:moveTo>
                <a:lnTo>
                  <a:pt x="6083465" y="395"/>
                </a:lnTo>
                <a:lnTo>
                  <a:pt x="6077984" y="3040"/>
                </a:lnTo>
                <a:lnTo>
                  <a:pt x="6073792" y="7748"/>
                </a:lnTo>
                <a:lnTo>
                  <a:pt x="6071757" y="13715"/>
                </a:lnTo>
                <a:lnTo>
                  <a:pt x="6072153" y="19788"/>
                </a:lnTo>
                <a:lnTo>
                  <a:pt x="6074797" y="25269"/>
                </a:lnTo>
                <a:lnTo>
                  <a:pt x="6079506" y="29460"/>
                </a:lnTo>
                <a:lnTo>
                  <a:pt x="6124035" y="55436"/>
                </a:lnTo>
                <a:lnTo>
                  <a:pt x="6182725" y="55436"/>
                </a:lnTo>
                <a:lnTo>
                  <a:pt x="6182725" y="87186"/>
                </a:lnTo>
                <a:lnTo>
                  <a:pt x="6124035" y="87186"/>
                </a:lnTo>
                <a:lnTo>
                  <a:pt x="6079506" y="113161"/>
                </a:lnTo>
                <a:lnTo>
                  <a:pt x="6074797" y="117352"/>
                </a:lnTo>
                <a:lnTo>
                  <a:pt x="6072153" y="122833"/>
                </a:lnTo>
                <a:lnTo>
                  <a:pt x="6071757" y="128906"/>
                </a:lnTo>
                <a:lnTo>
                  <a:pt x="6073792" y="134872"/>
                </a:lnTo>
                <a:lnTo>
                  <a:pt x="6077984" y="139580"/>
                </a:lnTo>
                <a:lnTo>
                  <a:pt x="6083465" y="142225"/>
                </a:lnTo>
                <a:lnTo>
                  <a:pt x="6089538" y="142621"/>
                </a:lnTo>
                <a:lnTo>
                  <a:pt x="6095504" y="140585"/>
                </a:lnTo>
                <a:lnTo>
                  <a:pt x="6187046" y="87186"/>
                </a:lnTo>
                <a:lnTo>
                  <a:pt x="6182725" y="87186"/>
                </a:lnTo>
                <a:lnTo>
                  <a:pt x="6187049" y="87184"/>
                </a:lnTo>
                <a:lnTo>
                  <a:pt x="6214261" y="71311"/>
                </a:lnTo>
                <a:lnTo>
                  <a:pt x="6095504" y="2036"/>
                </a:lnTo>
                <a:lnTo>
                  <a:pt x="6089538" y="0"/>
                </a:lnTo>
                <a:close/>
              </a:path>
              <a:path w="6214745" h="142875">
                <a:moveTo>
                  <a:pt x="6151249" y="71311"/>
                </a:moveTo>
                <a:lnTo>
                  <a:pt x="6124035" y="87186"/>
                </a:lnTo>
                <a:lnTo>
                  <a:pt x="6182725" y="87186"/>
                </a:lnTo>
                <a:lnTo>
                  <a:pt x="6182725" y="85023"/>
                </a:lnTo>
                <a:lnTo>
                  <a:pt x="6174756" y="85023"/>
                </a:lnTo>
                <a:lnTo>
                  <a:pt x="6151249" y="71311"/>
                </a:lnTo>
                <a:close/>
              </a:path>
              <a:path w="6214745" h="142875">
                <a:moveTo>
                  <a:pt x="0" y="55434"/>
                </a:moveTo>
                <a:lnTo>
                  <a:pt x="0" y="87184"/>
                </a:lnTo>
                <a:lnTo>
                  <a:pt x="6124037" y="87184"/>
                </a:lnTo>
                <a:lnTo>
                  <a:pt x="6151249" y="71311"/>
                </a:lnTo>
                <a:lnTo>
                  <a:pt x="6124035" y="55436"/>
                </a:lnTo>
                <a:lnTo>
                  <a:pt x="0" y="55434"/>
                </a:lnTo>
                <a:close/>
              </a:path>
              <a:path w="6214745" h="142875">
                <a:moveTo>
                  <a:pt x="6174756" y="57598"/>
                </a:moveTo>
                <a:lnTo>
                  <a:pt x="6151249" y="71311"/>
                </a:lnTo>
                <a:lnTo>
                  <a:pt x="6174756" y="85023"/>
                </a:lnTo>
                <a:lnTo>
                  <a:pt x="6174756" y="57598"/>
                </a:lnTo>
                <a:close/>
              </a:path>
              <a:path w="6214745" h="142875">
                <a:moveTo>
                  <a:pt x="6182725" y="57598"/>
                </a:moveTo>
                <a:lnTo>
                  <a:pt x="6174756" y="57598"/>
                </a:lnTo>
                <a:lnTo>
                  <a:pt x="6174756" y="85023"/>
                </a:lnTo>
                <a:lnTo>
                  <a:pt x="6182725" y="85023"/>
                </a:lnTo>
                <a:lnTo>
                  <a:pt x="6182725" y="57598"/>
                </a:lnTo>
                <a:close/>
              </a:path>
              <a:path w="6214745" h="142875">
                <a:moveTo>
                  <a:pt x="6124035" y="55436"/>
                </a:moveTo>
                <a:lnTo>
                  <a:pt x="6151249" y="71311"/>
                </a:lnTo>
                <a:lnTo>
                  <a:pt x="6174756" y="57598"/>
                </a:lnTo>
                <a:lnTo>
                  <a:pt x="6182725" y="57598"/>
                </a:lnTo>
                <a:lnTo>
                  <a:pt x="6182725" y="55436"/>
                </a:lnTo>
                <a:lnTo>
                  <a:pt x="6124035" y="55436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" name="object 5"/>
          <p:cNvSpPr txBox="1"/>
          <p:nvPr/>
        </p:nvSpPr>
        <p:spPr>
          <a:xfrm>
            <a:off x="1304489" y="2836334"/>
            <a:ext cx="436033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dirty="0">
                <a:latin typeface="Trebuchet MS"/>
                <a:cs typeface="Trebuchet MS"/>
              </a:rPr>
              <a:t>Da</a:t>
            </a:r>
            <a:r>
              <a:rPr sz="1600" spc="-3" dirty="0">
                <a:latin typeface="Trebuchet MS"/>
                <a:cs typeface="Trebuchet MS"/>
              </a:rPr>
              <a:t>t</a:t>
            </a:r>
            <a:r>
              <a:rPr sz="1600" dirty="0">
                <a:latin typeface="Trebuchet MS"/>
                <a:cs typeface="Trebuchet MS"/>
              </a:rPr>
              <a:t>a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50804" y="2836334"/>
            <a:ext cx="508000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spc="3" dirty="0">
                <a:latin typeface="Trebuchet MS"/>
                <a:cs typeface="Trebuchet MS"/>
              </a:rPr>
              <a:t>N</a:t>
            </a:r>
            <a:r>
              <a:rPr sz="1600" spc="-3" dirty="0">
                <a:latin typeface="Trebuchet MS"/>
                <a:cs typeface="Trebuchet MS"/>
              </a:rPr>
              <a:t>o</a:t>
            </a:r>
            <a:r>
              <a:rPr sz="1600" dirty="0">
                <a:latin typeface="Trebuchet MS"/>
                <a:cs typeface="Trebuchet MS"/>
              </a:rPr>
              <a:t>ise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93890" y="1972734"/>
            <a:ext cx="2962910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spc="-3" dirty="0">
                <a:latin typeface="Arial MT"/>
                <a:cs typeface="Arial MT"/>
              </a:rPr>
              <a:t>Forward</a:t>
            </a:r>
            <a:r>
              <a:rPr sz="1600" spc="-7" dirty="0">
                <a:latin typeface="Arial MT"/>
                <a:cs typeface="Arial MT"/>
              </a:rPr>
              <a:t> diffusion</a:t>
            </a:r>
            <a:r>
              <a:rPr sz="1600" spc="-3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process</a:t>
            </a:r>
            <a:r>
              <a:rPr sz="1600" spc="-3" dirty="0">
                <a:latin typeface="Arial MT"/>
                <a:cs typeface="Arial MT"/>
              </a:rPr>
              <a:t> (fixed)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93479" y="2409596"/>
            <a:ext cx="1114709" cy="111470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65563" y="2409596"/>
            <a:ext cx="1114709" cy="111470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20218" y="2409596"/>
            <a:ext cx="1114709" cy="111470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74871" y="2409596"/>
            <a:ext cx="1114708" cy="111470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29525" y="2409596"/>
            <a:ext cx="1114709" cy="111470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884178" y="2409596"/>
            <a:ext cx="1114708" cy="111470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038832" y="2409596"/>
            <a:ext cx="1114709" cy="1114709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2823312" y="3881737"/>
            <a:ext cx="4601633" cy="414020"/>
          </a:xfrm>
          <a:custGeom>
            <a:avLst/>
            <a:gdLst/>
            <a:ahLst/>
            <a:cxnLst/>
            <a:rect l="l" t="t" r="r" b="b"/>
            <a:pathLst>
              <a:path w="6902450" h="621029">
                <a:moveTo>
                  <a:pt x="1555762" y="34848"/>
                </a:moveTo>
                <a:lnTo>
                  <a:pt x="1411122" y="0"/>
                </a:lnTo>
                <a:lnTo>
                  <a:pt x="1444764" y="68199"/>
                </a:lnTo>
                <a:lnTo>
                  <a:pt x="1443126" y="68986"/>
                </a:lnTo>
                <a:lnTo>
                  <a:pt x="1392809" y="85750"/>
                </a:lnTo>
                <a:lnTo>
                  <a:pt x="1335455" y="101536"/>
                </a:lnTo>
                <a:lnTo>
                  <a:pt x="1273022" y="115658"/>
                </a:lnTo>
                <a:lnTo>
                  <a:pt x="1170952" y="133565"/>
                </a:lnTo>
                <a:lnTo>
                  <a:pt x="1098384" y="143141"/>
                </a:lnTo>
                <a:lnTo>
                  <a:pt x="1022769" y="150787"/>
                </a:lnTo>
                <a:lnTo>
                  <a:pt x="944664" y="156413"/>
                </a:lnTo>
                <a:lnTo>
                  <a:pt x="864641" y="159956"/>
                </a:lnTo>
                <a:lnTo>
                  <a:pt x="783259" y="161353"/>
                </a:lnTo>
                <a:lnTo>
                  <a:pt x="701090" y="160540"/>
                </a:lnTo>
                <a:lnTo>
                  <a:pt x="618693" y="157441"/>
                </a:lnTo>
                <a:lnTo>
                  <a:pt x="536638" y="152006"/>
                </a:lnTo>
                <a:lnTo>
                  <a:pt x="455485" y="144157"/>
                </a:lnTo>
                <a:lnTo>
                  <a:pt x="386156" y="135318"/>
                </a:lnTo>
                <a:lnTo>
                  <a:pt x="320446" y="124841"/>
                </a:lnTo>
                <a:lnTo>
                  <a:pt x="258775" y="112839"/>
                </a:lnTo>
                <a:lnTo>
                  <a:pt x="201663" y="99453"/>
                </a:lnTo>
                <a:lnTo>
                  <a:pt x="149123" y="84696"/>
                </a:lnTo>
                <a:lnTo>
                  <a:pt x="101739" y="68745"/>
                </a:lnTo>
                <a:lnTo>
                  <a:pt x="59855" y="51714"/>
                </a:lnTo>
                <a:lnTo>
                  <a:pt x="23914" y="33769"/>
                </a:lnTo>
                <a:lnTo>
                  <a:pt x="6184" y="67500"/>
                </a:lnTo>
                <a:lnTo>
                  <a:pt x="44907" y="86753"/>
                </a:lnTo>
                <a:lnTo>
                  <a:pt x="89077" y="104673"/>
                </a:lnTo>
                <a:lnTo>
                  <a:pt x="138391" y="121259"/>
                </a:lnTo>
                <a:lnTo>
                  <a:pt x="192582" y="136461"/>
                </a:lnTo>
                <a:lnTo>
                  <a:pt x="251498" y="150241"/>
                </a:lnTo>
                <a:lnTo>
                  <a:pt x="314464" y="162471"/>
                </a:lnTo>
                <a:lnTo>
                  <a:pt x="381330" y="173113"/>
                </a:lnTo>
                <a:lnTo>
                  <a:pt x="451827" y="182079"/>
                </a:lnTo>
                <a:lnTo>
                  <a:pt x="534123" y="190017"/>
                </a:lnTo>
                <a:lnTo>
                  <a:pt x="617270" y="195516"/>
                </a:lnTo>
                <a:lnTo>
                  <a:pt x="700709" y="198640"/>
                </a:lnTo>
                <a:lnTo>
                  <a:pt x="783920" y="199453"/>
                </a:lnTo>
                <a:lnTo>
                  <a:pt x="866330" y="198018"/>
                </a:lnTo>
                <a:lnTo>
                  <a:pt x="947407" y="194411"/>
                </a:lnTo>
                <a:lnTo>
                  <a:pt x="1026604" y="188696"/>
                </a:lnTo>
                <a:lnTo>
                  <a:pt x="1103388" y="180924"/>
                </a:lnTo>
                <a:lnTo>
                  <a:pt x="1177213" y="171145"/>
                </a:lnTo>
                <a:lnTo>
                  <a:pt x="1236014" y="161353"/>
                </a:lnTo>
                <a:lnTo>
                  <a:pt x="1281049" y="152908"/>
                </a:lnTo>
                <a:lnTo>
                  <a:pt x="1345120" y="138379"/>
                </a:lnTo>
                <a:lnTo>
                  <a:pt x="1404404" y="122034"/>
                </a:lnTo>
                <a:lnTo>
                  <a:pt x="1459712" y="103289"/>
                </a:lnTo>
                <a:lnTo>
                  <a:pt x="1461630" y="102362"/>
                </a:lnTo>
                <a:lnTo>
                  <a:pt x="1495412" y="170840"/>
                </a:lnTo>
                <a:lnTo>
                  <a:pt x="1544675" y="59842"/>
                </a:lnTo>
                <a:lnTo>
                  <a:pt x="1555762" y="34848"/>
                </a:lnTo>
                <a:close/>
              </a:path>
              <a:path w="6902450" h="621029">
                <a:moveTo>
                  <a:pt x="3332746" y="34848"/>
                </a:moveTo>
                <a:lnTo>
                  <a:pt x="3188106" y="0"/>
                </a:lnTo>
                <a:lnTo>
                  <a:pt x="3221748" y="68199"/>
                </a:lnTo>
                <a:lnTo>
                  <a:pt x="3220110" y="68986"/>
                </a:lnTo>
                <a:lnTo>
                  <a:pt x="3169793" y="85750"/>
                </a:lnTo>
                <a:lnTo>
                  <a:pt x="3112439" y="101536"/>
                </a:lnTo>
                <a:lnTo>
                  <a:pt x="3050006" y="115658"/>
                </a:lnTo>
                <a:lnTo>
                  <a:pt x="2947936" y="133565"/>
                </a:lnTo>
                <a:lnTo>
                  <a:pt x="2875369" y="143141"/>
                </a:lnTo>
                <a:lnTo>
                  <a:pt x="2799753" y="150787"/>
                </a:lnTo>
                <a:lnTo>
                  <a:pt x="2721648" y="156413"/>
                </a:lnTo>
                <a:lnTo>
                  <a:pt x="2641625" y="159956"/>
                </a:lnTo>
                <a:lnTo>
                  <a:pt x="2560243" y="161353"/>
                </a:lnTo>
                <a:lnTo>
                  <a:pt x="2478074" y="160540"/>
                </a:lnTo>
                <a:lnTo>
                  <a:pt x="2395677" y="157441"/>
                </a:lnTo>
                <a:lnTo>
                  <a:pt x="2313622" y="152006"/>
                </a:lnTo>
                <a:lnTo>
                  <a:pt x="2232469" y="144157"/>
                </a:lnTo>
                <a:lnTo>
                  <a:pt x="2163140" y="135318"/>
                </a:lnTo>
                <a:lnTo>
                  <a:pt x="2097430" y="124841"/>
                </a:lnTo>
                <a:lnTo>
                  <a:pt x="2035746" y="112839"/>
                </a:lnTo>
                <a:lnTo>
                  <a:pt x="1978634" y="99453"/>
                </a:lnTo>
                <a:lnTo>
                  <a:pt x="1926107" y="84696"/>
                </a:lnTo>
                <a:lnTo>
                  <a:pt x="1878711" y="68745"/>
                </a:lnTo>
                <a:lnTo>
                  <a:pt x="1836839" y="51714"/>
                </a:lnTo>
                <a:lnTo>
                  <a:pt x="1800898" y="33769"/>
                </a:lnTo>
                <a:lnTo>
                  <a:pt x="1783168" y="67500"/>
                </a:lnTo>
                <a:lnTo>
                  <a:pt x="1821891" y="86753"/>
                </a:lnTo>
                <a:lnTo>
                  <a:pt x="1866061" y="104673"/>
                </a:lnTo>
                <a:lnTo>
                  <a:pt x="1915375" y="121259"/>
                </a:lnTo>
                <a:lnTo>
                  <a:pt x="1969566" y="136461"/>
                </a:lnTo>
                <a:lnTo>
                  <a:pt x="2028482" y="150241"/>
                </a:lnTo>
                <a:lnTo>
                  <a:pt x="2091448" y="162471"/>
                </a:lnTo>
                <a:lnTo>
                  <a:pt x="2158314" y="173113"/>
                </a:lnTo>
                <a:lnTo>
                  <a:pt x="2228812" y="182079"/>
                </a:lnTo>
                <a:lnTo>
                  <a:pt x="2311108" y="190017"/>
                </a:lnTo>
                <a:lnTo>
                  <a:pt x="2394254" y="195516"/>
                </a:lnTo>
                <a:lnTo>
                  <a:pt x="2477693" y="198640"/>
                </a:lnTo>
                <a:lnTo>
                  <a:pt x="2560904" y="199453"/>
                </a:lnTo>
                <a:lnTo>
                  <a:pt x="2643314" y="198018"/>
                </a:lnTo>
                <a:lnTo>
                  <a:pt x="2724391" y="194411"/>
                </a:lnTo>
                <a:lnTo>
                  <a:pt x="2803588" y="188696"/>
                </a:lnTo>
                <a:lnTo>
                  <a:pt x="2880372" y="180924"/>
                </a:lnTo>
                <a:lnTo>
                  <a:pt x="2954197" y="171145"/>
                </a:lnTo>
                <a:lnTo>
                  <a:pt x="3012998" y="161353"/>
                </a:lnTo>
                <a:lnTo>
                  <a:pt x="3058020" y="152908"/>
                </a:lnTo>
                <a:lnTo>
                  <a:pt x="3122104" y="138379"/>
                </a:lnTo>
                <a:lnTo>
                  <a:pt x="3181388" y="122034"/>
                </a:lnTo>
                <a:lnTo>
                  <a:pt x="3236696" y="103289"/>
                </a:lnTo>
                <a:lnTo>
                  <a:pt x="3238614" y="102362"/>
                </a:lnTo>
                <a:lnTo>
                  <a:pt x="3272396" y="170840"/>
                </a:lnTo>
                <a:lnTo>
                  <a:pt x="3321659" y="59842"/>
                </a:lnTo>
                <a:lnTo>
                  <a:pt x="3332746" y="34848"/>
                </a:lnTo>
                <a:close/>
              </a:path>
              <a:path w="6902450" h="621029">
                <a:moveTo>
                  <a:pt x="5109730" y="34848"/>
                </a:moveTo>
                <a:lnTo>
                  <a:pt x="4965090" y="0"/>
                </a:lnTo>
                <a:lnTo>
                  <a:pt x="4998732" y="68199"/>
                </a:lnTo>
                <a:lnTo>
                  <a:pt x="4997094" y="68986"/>
                </a:lnTo>
                <a:lnTo>
                  <a:pt x="4946777" y="85750"/>
                </a:lnTo>
                <a:lnTo>
                  <a:pt x="4889424" y="101536"/>
                </a:lnTo>
                <a:lnTo>
                  <a:pt x="4826990" y="115658"/>
                </a:lnTo>
                <a:lnTo>
                  <a:pt x="4724920" y="133565"/>
                </a:lnTo>
                <a:lnTo>
                  <a:pt x="4652353" y="143141"/>
                </a:lnTo>
                <a:lnTo>
                  <a:pt x="4576737" y="150787"/>
                </a:lnTo>
                <a:lnTo>
                  <a:pt x="4498632" y="156413"/>
                </a:lnTo>
                <a:lnTo>
                  <a:pt x="4418609" y="159956"/>
                </a:lnTo>
                <a:lnTo>
                  <a:pt x="4337228" y="161353"/>
                </a:lnTo>
                <a:lnTo>
                  <a:pt x="4255059" y="160540"/>
                </a:lnTo>
                <a:lnTo>
                  <a:pt x="4172661" y="157441"/>
                </a:lnTo>
                <a:lnTo>
                  <a:pt x="4090606" y="152006"/>
                </a:lnTo>
                <a:lnTo>
                  <a:pt x="4009453" y="144157"/>
                </a:lnTo>
                <a:lnTo>
                  <a:pt x="3940124" y="135318"/>
                </a:lnTo>
                <a:lnTo>
                  <a:pt x="3874414" y="124841"/>
                </a:lnTo>
                <a:lnTo>
                  <a:pt x="3812730" y="112839"/>
                </a:lnTo>
                <a:lnTo>
                  <a:pt x="3755618" y="99453"/>
                </a:lnTo>
                <a:lnTo>
                  <a:pt x="3703091" y="84696"/>
                </a:lnTo>
                <a:lnTo>
                  <a:pt x="3655695" y="68745"/>
                </a:lnTo>
                <a:lnTo>
                  <a:pt x="3613823" y="51714"/>
                </a:lnTo>
                <a:lnTo>
                  <a:pt x="3577882" y="33769"/>
                </a:lnTo>
                <a:lnTo>
                  <a:pt x="3560153" y="67500"/>
                </a:lnTo>
                <a:lnTo>
                  <a:pt x="3598875" y="86753"/>
                </a:lnTo>
                <a:lnTo>
                  <a:pt x="3643045" y="104673"/>
                </a:lnTo>
                <a:lnTo>
                  <a:pt x="3692360" y="121259"/>
                </a:lnTo>
                <a:lnTo>
                  <a:pt x="3746550" y="136461"/>
                </a:lnTo>
                <a:lnTo>
                  <a:pt x="3805466" y="150241"/>
                </a:lnTo>
                <a:lnTo>
                  <a:pt x="3868432" y="162471"/>
                </a:lnTo>
                <a:lnTo>
                  <a:pt x="3935298" y="173113"/>
                </a:lnTo>
                <a:lnTo>
                  <a:pt x="4005796" y="182079"/>
                </a:lnTo>
                <a:lnTo>
                  <a:pt x="4088092" y="190017"/>
                </a:lnTo>
                <a:lnTo>
                  <a:pt x="4171238" y="195516"/>
                </a:lnTo>
                <a:lnTo>
                  <a:pt x="4254678" y="198640"/>
                </a:lnTo>
                <a:lnTo>
                  <a:pt x="4337888" y="199453"/>
                </a:lnTo>
                <a:lnTo>
                  <a:pt x="4420298" y="198018"/>
                </a:lnTo>
                <a:lnTo>
                  <a:pt x="4501375" y="194411"/>
                </a:lnTo>
                <a:lnTo>
                  <a:pt x="4580572" y="188696"/>
                </a:lnTo>
                <a:lnTo>
                  <a:pt x="4657356" y="180924"/>
                </a:lnTo>
                <a:lnTo>
                  <a:pt x="4731182" y="171145"/>
                </a:lnTo>
                <a:lnTo>
                  <a:pt x="4789983" y="161353"/>
                </a:lnTo>
                <a:lnTo>
                  <a:pt x="4835004" y="152908"/>
                </a:lnTo>
                <a:lnTo>
                  <a:pt x="4899088" y="138379"/>
                </a:lnTo>
                <a:lnTo>
                  <a:pt x="4958372" y="122034"/>
                </a:lnTo>
                <a:lnTo>
                  <a:pt x="5013680" y="103289"/>
                </a:lnTo>
                <a:lnTo>
                  <a:pt x="5015598" y="102374"/>
                </a:lnTo>
                <a:lnTo>
                  <a:pt x="5049380" y="170840"/>
                </a:lnTo>
                <a:lnTo>
                  <a:pt x="5098643" y="59842"/>
                </a:lnTo>
                <a:lnTo>
                  <a:pt x="5109730" y="34848"/>
                </a:lnTo>
                <a:close/>
              </a:path>
              <a:path w="6902450" h="621029">
                <a:moveTo>
                  <a:pt x="6886715" y="34848"/>
                </a:moveTo>
                <a:lnTo>
                  <a:pt x="6742074" y="0"/>
                </a:lnTo>
                <a:lnTo>
                  <a:pt x="6775717" y="68199"/>
                </a:lnTo>
                <a:lnTo>
                  <a:pt x="6774078" y="68986"/>
                </a:lnTo>
                <a:lnTo>
                  <a:pt x="6723761" y="85750"/>
                </a:lnTo>
                <a:lnTo>
                  <a:pt x="6666408" y="101536"/>
                </a:lnTo>
                <a:lnTo>
                  <a:pt x="6603974" y="115658"/>
                </a:lnTo>
                <a:lnTo>
                  <a:pt x="6501905" y="133565"/>
                </a:lnTo>
                <a:lnTo>
                  <a:pt x="6429337" y="143141"/>
                </a:lnTo>
                <a:lnTo>
                  <a:pt x="6353721" y="150787"/>
                </a:lnTo>
                <a:lnTo>
                  <a:pt x="6275616" y="156413"/>
                </a:lnTo>
                <a:lnTo>
                  <a:pt x="6195593" y="159956"/>
                </a:lnTo>
                <a:lnTo>
                  <a:pt x="6114212" y="161353"/>
                </a:lnTo>
                <a:lnTo>
                  <a:pt x="6032043" y="160540"/>
                </a:lnTo>
                <a:lnTo>
                  <a:pt x="5949645" y="157441"/>
                </a:lnTo>
                <a:lnTo>
                  <a:pt x="5867590" y="152006"/>
                </a:lnTo>
                <a:lnTo>
                  <a:pt x="5786437" y="144157"/>
                </a:lnTo>
                <a:lnTo>
                  <a:pt x="5717108" y="135318"/>
                </a:lnTo>
                <a:lnTo>
                  <a:pt x="5651398" y="124841"/>
                </a:lnTo>
                <a:lnTo>
                  <a:pt x="5589714" y="112839"/>
                </a:lnTo>
                <a:lnTo>
                  <a:pt x="5532602" y="99453"/>
                </a:lnTo>
                <a:lnTo>
                  <a:pt x="5480075" y="84696"/>
                </a:lnTo>
                <a:lnTo>
                  <a:pt x="5432679" y="68745"/>
                </a:lnTo>
                <a:lnTo>
                  <a:pt x="5390807" y="51714"/>
                </a:lnTo>
                <a:lnTo>
                  <a:pt x="5354866" y="33769"/>
                </a:lnTo>
                <a:lnTo>
                  <a:pt x="5337137" y="67500"/>
                </a:lnTo>
                <a:lnTo>
                  <a:pt x="5375859" y="86753"/>
                </a:lnTo>
                <a:lnTo>
                  <a:pt x="5420030" y="104673"/>
                </a:lnTo>
                <a:lnTo>
                  <a:pt x="5469344" y="121259"/>
                </a:lnTo>
                <a:lnTo>
                  <a:pt x="5523535" y="136461"/>
                </a:lnTo>
                <a:lnTo>
                  <a:pt x="5582450" y="150241"/>
                </a:lnTo>
                <a:lnTo>
                  <a:pt x="5645416" y="162471"/>
                </a:lnTo>
                <a:lnTo>
                  <a:pt x="5712282" y="173113"/>
                </a:lnTo>
                <a:lnTo>
                  <a:pt x="5782780" y="182079"/>
                </a:lnTo>
                <a:lnTo>
                  <a:pt x="5865076" y="190017"/>
                </a:lnTo>
                <a:lnTo>
                  <a:pt x="5948223" y="195516"/>
                </a:lnTo>
                <a:lnTo>
                  <a:pt x="6031662" y="198640"/>
                </a:lnTo>
                <a:lnTo>
                  <a:pt x="6114872" y="199453"/>
                </a:lnTo>
                <a:lnTo>
                  <a:pt x="6197282" y="198018"/>
                </a:lnTo>
                <a:lnTo>
                  <a:pt x="6278359" y="194411"/>
                </a:lnTo>
                <a:lnTo>
                  <a:pt x="6357556" y="188696"/>
                </a:lnTo>
                <a:lnTo>
                  <a:pt x="6434341" y="180924"/>
                </a:lnTo>
                <a:lnTo>
                  <a:pt x="6508166" y="171145"/>
                </a:lnTo>
                <a:lnTo>
                  <a:pt x="6566967" y="161353"/>
                </a:lnTo>
                <a:lnTo>
                  <a:pt x="6611988" y="152908"/>
                </a:lnTo>
                <a:lnTo>
                  <a:pt x="6676072" y="138379"/>
                </a:lnTo>
                <a:lnTo>
                  <a:pt x="6735356" y="122034"/>
                </a:lnTo>
                <a:lnTo>
                  <a:pt x="6790664" y="103289"/>
                </a:lnTo>
                <a:lnTo>
                  <a:pt x="6792582" y="102374"/>
                </a:lnTo>
                <a:lnTo>
                  <a:pt x="6826364" y="170840"/>
                </a:lnTo>
                <a:lnTo>
                  <a:pt x="6875627" y="59842"/>
                </a:lnTo>
                <a:lnTo>
                  <a:pt x="6886715" y="34848"/>
                </a:lnTo>
                <a:close/>
              </a:path>
              <a:path w="6902450" h="621029">
                <a:moveTo>
                  <a:pt x="6902424" y="240588"/>
                </a:moveTo>
                <a:lnTo>
                  <a:pt x="6762420" y="190246"/>
                </a:lnTo>
                <a:lnTo>
                  <a:pt x="6788505" y="261810"/>
                </a:lnTo>
                <a:lnTo>
                  <a:pt x="6787413" y="262204"/>
                </a:lnTo>
                <a:lnTo>
                  <a:pt x="6748056" y="274713"/>
                </a:lnTo>
                <a:lnTo>
                  <a:pt x="6706413" y="287147"/>
                </a:lnTo>
                <a:lnTo>
                  <a:pt x="6662877" y="299364"/>
                </a:lnTo>
                <a:lnTo>
                  <a:pt x="6617500" y="311378"/>
                </a:lnTo>
                <a:lnTo>
                  <a:pt x="6570319" y="323164"/>
                </a:lnTo>
                <a:lnTo>
                  <a:pt x="6521374" y="334746"/>
                </a:lnTo>
                <a:lnTo>
                  <a:pt x="6470713" y="346087"/>
                </a:lnTo>
                <a:lnTo>
                  <a:pt x="6418351" y="357212"/>
                </a:lnTo>
                <a:lnTo>
                  <a:pt x="6364351" y="368096"/>
                </a:lnTo>
                <a:lnTo>
                  <a:pt x="6251549" y="389178"/>
                </a:lnTo>
                <a:lnTo>
                  <a:pt x="6132601" y="409282"/>
                </a:lnTo>
                <a:lnTo>
                  <a:pt x="6007836" y="428409"/>
                </a:lnTo>
                <a:lnTo>
                  <a:pt x="5877522" y="446519"/>
                </a:lnTo>
                <a:lnTo>
                  <a:pt x="5672328" y="471754"/>
                </a:lnTo>
                <a:lnTo>
                  <a:pt x="5456364" y="494588"/>
                </a:lnTo>
                <a:lnTo>
                  <a:pt x="5153330" y="521195"/>
                </a:lnTo>
                <a:lnTo>
                  <a:pt x="4835347" y="543255"/>
                </a:lnTo>
                <a:lnTo>
                  <a:pt x="4504728" y="560590"/>
                </a:lnTo>
                <a:lnTo>
                  <a:pt x="4163847" y="573049"/>
                </a:lnTo>
                <a:lnTo>
                  <a:pt x="3815080" y="580466"/>
                </a:lnTo>
                <a:lnTo>
                  <a:pt x="3460762" y="582676"/>
                </a:lnTo>
                <a:lnTo>
                  <a:pt x="3103283" y="579501"/>
                </a:lnTo>
                <a:lnTo>
                  <a:pt x="2745003" y="570801"/>
                </a:lnTo>
                <a:lnTo>
                  <a:pt x="2388273" y="556412"/>
                </a:lnTo>
                <a:lnTo>
                  <a:pt x="2016150" y="534835"/>
                </a:lnTo>
                <a:lnTo>
                  <a:pt x="1734972" y="513537"/>
                </a:lnTo>
                <a:lnTo>
                  <a:pt x="1468640" y="488784"/>
                </a:lnTo>
                <a:lnTo>
                  <a:pt x="1299921" y="470471"/>
                </a:lnTo>
                <a:lnTo>
                  <a:pt x="1138682" y="450773"/>
                </a:lnTo>
                <a:lnTo>
                  <a:pt x="985266" y="429755"/>
                </a:lnTo>
                <a:lnTo>
                  <a:pt x="840041" y="407454"/>
                </a:lnTo>
                <a:lnTo>
                  <a:pt x="703351" y="383946"/>
                </a:lnTo>
                <a:lnTo>
                  <a:pt x="638314" y="371767"/>
                </a:lnTo>
                <a:lnTo>
                  <a:pt x="575551" y="359295"/>
                </a:lnTo>
                <a:lnTo>
                  <a:pt x="515099" y="346557"/>
                </a:lnTo>
                <a:lnTo>
                  <a:pt x="457022" y="333552"/>
                </a:lnTo>
                <a:lnTo>
                  <a:pt x="401332" y="320294"/>
                </a:lnTo>
                <a:lnTo>
                  <a:pt x="348107" y="306781"/>
                </a:lnTo>
                <a:lnTo>
                  <a:pt x="297370" y="293039"/>
                </a:lnTo>
                <a:lnTo>
                  <a:pt x="249186" y="279069"/>
                </a:lnTo>
                <a:lnTo>
                  <a:pt x="203593" y="264871"/>
                </a:lnTo>
                <a:lnTo>
                  <a:pt x="160642" y="250469"/>
                </a:lnTo>
                <a:lnTo>
                  <a:pt x="120383" y="235877"/>
                </a:lnTo>
                <a:lnTo>
                  <a:pt x="82880" y="221094"/>
                </a:lnTo>
                <a:lnTo>
                  <a:pt x="16294" y="191071"/>
                </a:lnTo>
                <a:lnTo>
                  <a:pt x="0" y="225513"/>
                </a:lnTo>
                <a:lnTo>
                  <a:pt x="68922" y="256552"/>
                </a:lnTo>
                <a:lnTo>
                  <a:pt x="107403" y="271691"/>
                </a:lnTo>
                <a:lnTo>
                  <a:pt x="148539" y="286600"/>
                </a:lnTo>
                <a:lnTo>
                  <a:pt x="192278" y="301256"/>
                </a:lnTo>
                <a:lnTo>
                  <a:pt x="238582" y="315658"/>
                </a:lnTo>
                <a:lnTo>
                  <a:pt x="287413" y="329806"/>
                </a:lnTo>
                <a:lnTo>
                  <a:pt x="338734" y="343712"/>
                </a:lnTo>
                <a:lnTo>
                  <a:pt x="392506" y="357352"/>
                </a:lnTo>
                <a:lnTo>
                  <a:pt x="448691" y="370725"/>
                </a:lnTo>
                <a:lnTo>
                  <a:pt x="507250" y="383832"/>
                </a:lnTo>
                <a:lnTo>
                  <a:pt x="568134" y="396659"/>
                </a:lnTo>
                <a:lnTo>
                  <a:pt x="631291" y="409206"/>
                </a:lnTo>
                <a:lnTo>
                  <a:pt x="696709" y="421462"/>
                </a:lnTo>
                <a:lnTo>
                  <a:pt x="834097" y="445084"/>
                </a:lnTo>
                <a:lnTo>
                  <a:pt x="979944" y="467474"/>
                </a:lnTo>
                <a:lnTo>
                  <a:pt x="1133932" y="488581"/>
                </a:lnTo>
                <a:lnTo>
                  <a:pt x="1295692" y="508342"/>
                </a:lnTo>
                <a:lnTo>
                  <a:pt x="1464894" y="526707"/>
                </a:lnTo>
                <a:lnTo>
                  <a:pt x="1731886" y="551510"/>
                </a:lnTo>
                <a:lnTo>
                  <a:pt x="1984616" y="570801"/>
                </a:lnTo>
                <a:lnTo>
                  <a:pt x="2386571" y="594474"/>
                </a:lnTo>
                <a:lnTo>
                  <a:pt x="2743924" y="608888"/>
                </a:lnTo>
                <a:lnTo>
                  <a:pt x="3102800" y="617601"/>
                </a:lnTo>
                <a:lnTo>
                  <a:pt x="3460864" y="620776"/>
                </a:lnTo>
                <a:lnTo>
                  <a:pt x="3815740" y="618553"/>
                </a:lnTo>
                <a:lnTo>
                  <a:pt x="4165092" y="611124"/>
                </a:lnTo>
                <a:lnTo>
                  <a:pt x="4506569" y="598639"/>
                </a:lnTo>
                <a:lnTo>
                  <a:pt x="4813033" y="582676"/>
                </a:lnTo>
                <a:lnTo>
                  <a:pt x="4998872" y="570801"/>
                </a:lnTo>
                <a:lnTo>
                  <a:pt x="5310365" y="546392"/>
                </a:lnTo>
                <a:lnTo>
                  <a:pt x="5533491" y="525132"/>
                </a:lnTo>
                <a:lnTo>
                  <a:pt x="5746623" y="501421"/>
                </a:lnTo>
                <a:lnTo>
                  <a:pt x="5948718" y="475310"/>
                </a:lnTo>
                <a:lnTo>
                  <a:pt x="6076835" y="456603"/>
                </a:lnTo>
                <a:lnTo>
                  <a:pt x="6199327" y="436892"/>
                </a:lnTo>
                <a:lnTo>
                  <a:pt x="6315900" y="416179"/>
                </a:lnTo>
                <a:lnTo>
                  <a:pt x="6371882" y="405447"/>
                </a:lnTo>
                <a:lnTo>
                  <a:pt x="6426263" y="394474"/>
                </a:lnTo>
                <a:lnTo>
                  <a:pt x="6479032" y="383273"/>
                </a:lnTo>
                <a:lnTo>
                  <a:pt x="6530149" y="371817"/>
                </a:lnTo>
                <a:lnTo>
                  <a:pt x="6579565" y="360133"/>
                </a:lnTo>
                <a:lnTo>
                  <a:pt x="6627254" y="348208"/>
                </a:lnTo>
                <a:lnTo>
                  <a:pt x="6673177" y="336042"/>
                </a:lnTo>
                <a:lnTo>
                  <a:pt x="6717309" y="323646"/>
                </a:lnTo>
                <a:lnTo>
                  <a:pt x="6759613" y="311023"/>
                </a:lnTo>
                <a:lnTo>
                  <a:pt x="6800418" y="298018"/>
                </a:lnTo>
                <a:lnTo>
                  <a:pt x="6801561" y="297611"/>
                </a:lnTo>
                <a:lnTo>
                  <a:pt x="6827660" y="369227"/>
                </a:lnTo>
                <a:lnTo>
                  <a:pt x="6893877" y="255308"/>
                </a:lnTo>
                <a:lnTo>
                  <a:pt x="6902424" y="240588"/>
                </a:lnTo>
                <a:close/>
              </a:path>
            </a:pathLst>
          </a:custGeom>
          <a:solidFill>
            <a:srgbClr val="B6476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6" name="object 16"/>
          <p:cNvSpPr/>
          <p:nvPr/>
        </p:nvSpPr>
        <p:spPr>
          <a:xfrm>
            <a:off x="7566060" y="3881734"/>
            <a:ext cx="1033357" cy="133350"/>
          </a:xfrm>
          <a:custGeom>
            <a:avLst/>
            <a:gdLst/>
            <a:ahLst/>
            <a:cxnLst/>
            <a:rect l="l" t="t" r="r" b="b"/>
            <a:pathLst>
              <a:path w="1550034" h="200025">
                <a:moveTo>
                  <a:pt x="17736" y="33774"/>
                </a:moveTo>
                <a:lnTo>
                  <a:pt x="0" y="67495"/>
                </a:lnTo>
                <a:lnTo>
                  <a:pt x="38726" y="86754"/>
                </a:lnTo>
                <a:lnTo>
                  <a:pt x="82891" y="104678"/>
                </a:lnTo>
                <a:lnTo>
                  <a:pt x="132217" y="121259"/>
                </a:lnTo>
                <a:lnTo>
                  <a:pt x="186405" y="136456"/>
                </a:lnTo>
                <a:lnTo>
                  <a:pt x="245317" y="150243"/>
                </a:lnTo>
                <a:lnTo>
                  <a:pt x="308278" y="162472"/>
                </a:lnTo>
                <a:lnTo>
                  <a:pt x="375155" y="173112"/>
                </a:lnTo>
                <a:lnTo>
                  <a:pt x="445643" y="182083"/>
                </a:lnTo>
                <a:lnTo>
                  <a:pt x="527944" y="190018"/>
                </a:lnTo>
                <a:lnTo>
                  <a:pt x="611089" y="195513"/>
                </a:lnTo>
                <a:lnTo>
                  <a:pt x="694535" y="198635"/>
                </a:lnTo>
                <a:lnTo>
                  <a:pt x="777735" y="199450"/>
                </a:lnTo>
                <a:lnTo>
                  <a:pt x="860145" y="198023"/>
                </a:lnTo>
                <a:lnTo>
                  <a:pt x="941223" y="194417"/>
                </a:lnTo>
                <a:lnTo>
                  <a:pt x="1020423" y="188696"/>
                </a:lnTo>
                <a:lnTo>
                  <a:pt x="1097205" y="180919"/>
                </a:lnTo>
                <a:lnTo>
                  <a:pt x="1171028" y="171146"/>
                </a:lnTo>
                <a:lnTo>
                  <a:pt x="1229837" y="161356"/>
                </a:lnTo>
                <a:lnTo>
                  <a:pt x="777078" y="161356"/>
                </a:lnTo>
                <a:lnTo>
                  <a:pt x="694910" y="160538"/>
                </a:lnTo>
                <a:lnTo>
                  <a:pt x="612517" y="157440"/>
                </a:lnTo>
                <a:lnTo>
                  <a:pt x="530459" y="152002"/>
                </a:lnTo>
                <a:lnTo>
                  <a:pt x="449304" y="144160"/>
                </a:lnTo>
                <a:lnTo>
                  <a:pt x="379970" y="135318"/>
                </a:lnTo>
                <a:lnTo>
                  <a:pt x="314270" y="124847"/>
                </a:lnTo>
                <a:lnTo>
                  <a:pt x="252587" y="112843"/>
                </a:lnTo>
                <a:lnTo>
                  <a:pt x="195475" y="99452"/>
                </a:lnTo>
                <a:lnTo>
                  <a:pt x="142948" y="84702"/>
                </a:lnTo>
                <a:lnTo>
                  <a:pt x="95552" y="68743"/>
                </a:lnTo>
                <a:lnTo>
                  <a:pt x="53679" y="51711"/>
                </a:lnTo>
                <a:lnTo>
                  <a:pt x="34940" y="42843"/>
                </a:lnTo>
                <a:lnTo>
                  <a:pt x="17736" y="33774"/>
                </a:lnTo>
                <a:close/>
              </a:path>
              <a:path w="1550034" h="200025">
                <a:moveTo>
                  <a:pt x="1538495" y="59839"/>
                </a:moveTo>
                <a:lnTo>
                  <a:pt x="1455875" y="59839"/>
                </a:lnTo>
                <a:lnTo>
                  <a:pt x="1472462" y="94141"/>
                </a:lnTo>
                <a:lnTo>
                  <a:pt x="1455443" y="102367"/>
                </a:lnTo>
                <a:lnTo>
                  <a:pt x="1489226" y="170837"/>
                </a:lnTo>
                <a:lnTo>
                  <a:pt x="1538495" y="59839"/>
                </a:lnTo>
                <a:close/>
              </a:path>
              <a:path w="1550034" h="200025">
                <a:moveTo>
                  <a:pt x="1438584" y="68197"/>
                </a:moveTo>
                <a:lnTo>
                  <a:pt x="1386622" y="85745"/>
                </a:lnTo>
                <a:lnTo>
                  <a:pt x="1329274" y="101532"/>
                </a:lnTo>
                <a:lnTo>
                  <a:pt x="1266837" y="115658"/>
                </a:lnTo>
                <a:lnTo>
                  <a:pt x="1164776" y="133563"/>
                </a:lnTo>
                <a:lnTo>
                  <a:pt x="1092210" y="143148"/>
                </a:lnTo>
                <a:lnTo>
                  <a:pt x="1016588" y="150789"/>
                </a:lnTo>
                <a:lnTo>
                  <a:pt x="938481" y="156417"/>
                </a:lnTo>
                <a:lnTo>
                  <a:pt x="858456" y="159961"/>
                </a:lnTo>
                <a:lnTo>
                  <a:pt x="777078" y="161356"/>
                </a:lnTo>
                <a:lnTo>
                  <a:pt x="1229837" y="161356"/>
                </a:lnTo>
                <a:lnTo>
                  <a:pt x="1274861" y="152905"/>
                </a:lnTo>
                <a:lnTo>
                  <a:pt x="1338941" y="138385"/>
                </a:lnTo>
                <a:lnTo>
                  <a:pt x="1398217" y="122038"/>
                </a:lnTo>
                <a:lnTo>
                  <a:pt x="1453526" y="103294"/>
                </a:lnTo>
                <a:lnTo>
                  <a:pt x="1455443" y="102367"/>
                </a:lnTo>
                <a:lnTo>
                  <a:pt x="1438584" y="68197"/>
                </a:lnTo>
                <a:close/>
              </a:path>
              <a:path w="1550034" h="200025">
                <a:moveTo>
                  <a:pt x="1455875" y="59839"/>
                </a:moveTo>
                <a:lnTo>
                  <a:pt x="1438584" y="68197"/>
                </a:lnTo>
                <a:lnTo>
                  <a:pt x="1455443" y="102367"/>
                </a:lnTo>
                <a:lnTo>
                  <a:pt x="1472462" y="94141"/>
                </a:lnTo>
                <a:lnTo>
                  <a:pt x="1455875" y="59839"/>
                </a:lnTo>
                <a:close/>
              </a:path>
              <a:path w="1550034" h="200025">
                <a:moveTo>
                  <a:pt x="1404936" y="0"/>
                </a:moveTo>
                <a:lnTo>
                  <a:pt x="1438584" y="68197"/>
                </a:lnTo>
                <a:lnTo>
                  <a:pt x="1455875" y="59839"/>
                </a:lnTo>
                <a:lnTo>
                  <a:pt x="1538495" y="59839"/>
                </a:lnTo>
                <a:lnTo>
                  <a:pt x="1549589" y="34846"/>
                </a:lnTo>
                <a:lnTo>
                  <a:pt x="1404936" y="0"/>
                </a:lnTo>
                <a:close/>
              </a:path>
            </a:pathLst>
          </a:custGeom>
          <a:solidFill>
            <a:srgbClr val="B6476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7" name="object 17"/>
          <p:cNvSpPr/>
          <p:nvPr/>
        </p:nvSpPr>
        <p:spPr>
          <a:xfrm>
            <a:off x="8750714" y="3881734"/>
            <a:ext cx="1033357" cy="133350"/>
          </a:xfrm>
          <a:custGeom>
            <a:avLst/>
            <a:gdLst/>
            <a:ahLst/>
            <a:cxnLst/>
            <a:rect l="l" t="t" r="r" b="b"/>
            <a:pathLst>
              <a:path w="1550034" h="200025">
                <a:moveTo>
                  <a:pt x="17741" y="33774"/>
                </a:moveTo>
                <a:lnTo>
                  <a:pt x="0" y="67495"/>
                </a:lnTo>
                <a:lnTo>
                  <a:pt x="38722" y="86754"/>
                </a:lnTo>
                <a:lnTo>
                  <a:pt x="82892" y="104678"/>
                </a:lnTo>
                <a:lnTo>
                  <a:pt x="132219" y="121259"/>
                </a:lnTo>
                <a:lnTo>
                  <a:pt x="186410" y="136456"/>
                </a:lnTo>
                <a:lnTo>
                  <a:pt x="245313" y="150243"/>
                </a:lnTo>
                <a:lnTo>
                  <a:pt x="308279" y="162472"/>
                </a:lnTo>
                <a:lnTo>
                  <a:pt x="375157" y="173112"/>
                </a:lnTo>
                <a:lnTo>
                  <a:pt x="445642" y="182083"/>
                </a:lnTo>
                <a:lnTo>
                  <a:pt x="527951" y="190018"/>
                </a:lnTo>
                <a:lnTo>
                  <a:pt x="611085" y="195513"/>
                </a:lnTo>
                <a:lnTo>
                  <a:pt x="694537" y="198635"/>
                </a:lnTo>
                <a:lnTo>
                  <a:pt x="777735" y="199450"/>
                </a:lnTo>
                <a:lnTo>
                  <a:pt x="860145" y="198023"/>
                </a:lnTo>
                <a:lnTo>
                  <a:pt x="941222" y="194417"/>
                </a:lnTo>
                <a:lnTo>
                  <a:pt x="1020419" y="188696"/>
                </a:lnTo>
                <a:lnTo>
                  <a:pt x="1097203" y="180919"/>
                </a:lnTo>
                <a:lnTo>
                  <a:pt x="1171028" y="171146"/>
                </a:lnTo>
                <a:lnTo>
                  <a:pt x="1229839" y="161356"/>
                </a:lnTo>
                <a:lnTo>
                  <a:pt x="777074" y="161356"/>
                </a:lnTo>
                <a:lnTo>
                  <a:pt x="694918" y="160538"/>
                </a:lnTo>
                <a:lnTo>
                  <a:pt x="612521" y="157440"/>
                </a:lnTo>
                <a:lnTo>
                  <a:pt x="530466" y="152002"/>
                </a:lnTo>
                <a:lnTo>
                  <a:pt x="449300" y="144160"/>
                </a:lnTo>
                <a:lnTo>
                  <a:pt x="379971" y="135318"/>
                </a:lnTo>
                <a:lnTo>
                  <a:pt x="314274" y="124847"/>
                </a:lnTo>
                <a:lnTo>
                  <a:pt x="252590" y="112843"/>
                </a:lnTo>
                <a:lnTo>
                  <a:pt x="195478" y="99452"/>
                </a:lnTo>
                <a:lnTo>
                  <a:pt x="142951" y="84702"/>
                </a:lnTo>
                <a:lnTo>
                  <a:pt x="95554" y="68743"/>
                </a:lnTo>
                <a:lnTo>
                  <a:pt x="53682" y="51711"/>
                </a:lnTo>
                <a:lnTo>
                  <a:pt x="34937" y="42843"/>
                </a:lnTo>
                <a:lnTo>
                  <a:pt x="17741" y="33774"/>
                </a:lnTo>
                <a:close/>
              </a:path>
              <a:path w="1550034" h="200025">
                <a:moveTo>
                  <a:pt x="1538496" y="59839"/>
                </a:moveTo>
                <a:lnTo>
                  <a:pt x="1455877" y="59839"/>
                </a:lnTo>
                <a:lnTo>
                  <a:pt x="1472463" y="94141"/>
                </a:lnTo>
                <a:lnTo>
                  <a:pt x="1455444" y="102367"/>
                </a:lnTo>
                <a:lnTo>
                  <a:pt x="1489227" y="170837"/>
                </a:lnTo>
                <a:lnTo>
                  <a:pt x="1538496" y="59839"/>
                </a:lnTo>
                <a:close/>
              </a:path>
              <a:path w="1550034" h="200025">
                <a:moveTo>
                  <a:pt x="1438585" y="68197"/>
                </a:moveTo>
                <a:lnTo>
                  <a:pt x="1386624" y="85745"/>
                </a:lnTo>
                <a:lnTo>
                  <a:pt x="1329270" y="101532"/>
                </a:lnTo>
                <a:lnTo>
                  <a:pt x="1266837" y="115658"/>
                </a:lnTo>
                <a:lnTo>
                  <a:pt x="1164780" y="133563"/>
                </a:lnTo>
                <a:lnTo>
                  <a:pt x="1092212" y="143148"/>
                </a:lnTo>
                <a:lnTo>
                  <a:pt x="1016584" y="150789"/>
                </a:lnTo>
                <a:lnTo>
                  <a:pt x="938479" y="156417"/>
                </a:lnTo>
                <a:lnTo>
                  <a:pt x="858456" y="159961"/>
                </a:lnTo>
                <a:lnTo>
                  <a:pt x="777074" y="161356"/>
                </a:lnTo>
                <a:lnTo>
                  <a:pt x="1229839" y="161356"/>
                </a:lnTo>
                <a:lnTo>
                  <a:pt x="1274864" y="152905"/>
                </a:lnTo>
                <a:lnTo>
                  <a:pt x="1338948" y="138385"/>
                </a:lnTo>
                <a:lnTo>
                  <a:pt x="1398219" y="122038"/>
                </a:lnTo>
                <a:lnTo>
                  <a:pt x="1453527" y="103294"/>
                </a:lnTo>
                <a:lnTo>
                  <a:pt x="1455444" y="102367"/>
                </a:lnTo>
                <a:lnTo>
                  <a:pt x="1438585" y="68197"/>
                </a:lnTo>
                <a:close/>
              </a:path>
              <a:path w="1550034" h="200025">
                <a:moveTo>
                  <a:pt x="1455877" y="59839"/>
                </a:moveTo>
                <a:lnTo>
                  <a:pt x="1438585" y="68197"/>
                </a:lnTo>
                <a:lnTo>
                  <a:pt x="1455444" y="102367"/>
                </a:lnTo>
                <a:lnTo>
                  <a:pt x="1472463" y="94141"/>
                </a:lnTo>
                <a:lnTo>
                  <a:pt x="1455877" y="59839"/>
                </a:lnTo>
                <a:close/>
              </a:path>
              <a:path w="1550034" h="200025">
                <a:moveTo>
                  <a:pt x="1404937" y="0"/>
                </a:moveTo>
                <a:lnTo>
                  <a:pt x="1438585" y="68197"/>
                </a:lnTo>
                <a:lnTo>
                  <a:pt x="1455877" y="59839"/>
                </a:lnTo>
                <a:lnTo>
                  <a:pt x="1538496" y="59839"/>
                </a:lnTo>
                <a:lnTo>
                  <a:pt x="1549590" y="34846"/>
                </a:lnTo>
                <a:lnTo>
                  <a:pt x="1404937" y="0"/>
                </a:lnTo>
                <a:close/>
              </a:path>
            </a:pathLst>
          </a:custGeom>
          <a:solidFill>
            <a:srgbClr val="B6476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8" name="object 18"/>
          <p:cNvSpPr txBox="1"/>
          <p:nvPr/>
        </p:nvSpPr>
        <p:spPr>
          <a:xfrm>
            <a:off x="2712435" y="3510957"/>
            <a:ext cx="225637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600" spc="3" dirty="0">
                <a:latin typeface="Bahnschrift"/>
                <a:cs typeface="Bahnschrift"/>
              </a:rPr>
              <a:t>x</a:t>
            </a:r>
            <a:r>
              <a:rPr sz="1600" spc="5" baseline="-17361" dirty="0">
                <a:latin typeface="Times New Roman"/>
                <a:cs typeface="Times New Roman"/>
              </a:rPr>
              <a:t>0</a:t>
            </a:r>
            <a:endParaRPr sz="1600" baseline="-17361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68599" y="3510957"/>
            <a:ext cx="225637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600" spc="3" dirty="0">
                <a:latin typeface="Bahnschrift"/>
                <a:cs typeface="Bahnschrift"/>
              </a:rPr>
              <a:t>x</a:t>
            </a:r>
            <a:r>
              <a:rPr sz="1600" spc="5" baseline="-17361" dirty="0">
                <a:latin typeface="Times New Roman"/>
                <a:cs typeface="Times New Roman"/>
              </a:rPr>
              <a:t>1</a:t>
            </a:r>
            <a:endParaRPr sz="1600" baseline="-17361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024762" y="3510957"/>
            <a:ext cx="225637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600" spc="3" dirty="0">
                <a:latin typeface="Bahnschrift"/>
                <a:cs typeface="Bahnschrift"/>
              </a:rPr>
              <a:t>x</a:t>
            </a:r>
            <a:r>
              <a:rPr sz="1600" spc="5" baseline="-17361" dirty="0">
                <a:latin typeface="Times New Roman"/>
                <a:cs typeface="Times New Roman"/>
              </a:rPr>
              <a:t>2</a:t>
            </a:r>
            <a:endParaRPr sz="1600" baseline="-17361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180926" y="3510957"/>
            <a:ext cx="225637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600" spc="3" dirty="0">
                <a:latin typeface="Bahnschrift"/>
                <a:cs typeface="Bahnschrift"/>
              </a:rPr>
              <a:t>x</a:t>
            </a:r>
            <a:r>
              <a:rPr sz="1600" spc="5" baseline="-17361" dirty="0">
                <a:latin typeface="Times New Roman"/>
                <a:cs typeface="Times New Roman"/>
              </a:rPr>
              <a:t>3</a:t>
            </a:r>
            <a:endParaRPr sz="1600" baseline="-17361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337090" y="3510957"/>
            <a:ext cx="225637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600" spc="3" dirty="0">
                <a:latin typeface="Bahnschrift"/>
                <a:cs typeface="Bahnschrift"/>
              </a:rPr>
              <a:t>x</a:t>
            </a:r>
            <a:r>
              <a:rPr sz="1600" spc="5" baseline="-17361" dirty="0">
                <a:latin typeface="Times New Roman"/>
                <a:cs typeface="Times New Roman"/>
              </a:rPr>
              <a:t>4</a:t>
            </a:r>
            <a:endParaRPr sz="1600" baseline="-17361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512836" y="3510957"/>
            <a:ext cx="186690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spc="400" dirty="0">
                <a:latin typeface="Bahnschrift"/>
                <a:cs typeface="Bahnschrift"/>
              </a:rPr>
              <a:t>…</a:t>
            </a:r>
            <a:endParaRPr sz="1600">
              <a:latin typeface="Bahnschrift"/>
              <a:cs typeface="Bahnschrif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634600" y="3510957"/>
            <a:ext cx="255693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600" spc="63" dirty="0">
                <a:latin typeface="Bahnschrift"/>
                <a:cs typeface="Bahnschrift"/>
              </a:rPr>
              <a:t>x</a:t>
            </a:r>
            <a:r>
              <a:rPr sz="1600" spc="95" baseline="-17361" dirty="0">
                <a:latin typeface="Times New Roman"/>
                <a:cs typeface="Times New Roman"/>
              </a:rPr>
              <a:t>T</a:t>
            </a:r>
            <a:endParaRPr sz="1600" baseline="-17361">
              <a:latin typeface="Times New Roman"/>
              <a:cs typeface="Times New Roman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307584" y="4817871"/>
            <a:ext cx="3525520" cy="247904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8541256" y="5825405"/>
            <a:ext cx="356447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dirty="0">
                <a:latin typeface="Arial MT"/>
                <a:cs typeface="Arial MT"/>
              </a:rPr>
              <a:t>and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991600" y="5854192"/>
            <a:ext cx="2365248" cy="239776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658607" y="5888736"/>
            <a:ext cx="764032" cy="205231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637793" y="5870447"/>
            <a:ext cx="195071" cy="213360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103871" y="5399024"/>
            <a:ext cx="1119632" cy="239775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609088" y="4586224"/>
            <a:ext cx="1619504" cy="713231"/>
          </a:xfrm>
          <a:prstGeom prst="rect">
            <a:avLst/>
          </a:prstGeom>
        </p:spPr>
      </p:pic>
      <p:sp>
        <p:nvSpPr>
          <p:cNvPr id="32" name="object 32"/>
          <p:cNvSpPr/>
          <p:nvPr/>
        </p:nvSpPr>
        <p:spPr>
          <a:xfrm>
            <a:off x="4715333" y="4883929"/>
            <a:ext cx="212513" cy="157057"/>
          </a:xfrm>
          <a:custGeom>
            <a:avLst/>
            <a:gdLst/>
            <a:ahLst/>
            <a:cxnLst/>
            <a:rect l="l" t="t" r="r" b="b"/>
            <a:pathLst>
              <a:path w="318770" h="235584">
                <a:moveTo>
                  <a:pt x="200889" y="0"/>
                </a:moveTo>
                <a:lnTo>
                  <a:pt x="200889" y="58882"/>
                </a:lnTo>
                <a:lnTo>
                  <a:pt x="0" y="58882"/>
                </a:lnTo>
                <a:lnTo>
                  <a:pt x="0" y="176645"/>
                </a:lnTo>
                <a:lnTo>
                  <a:pt x="200889" y="176645"/>
                </a:lnTo>
                <a:lnTo>
                  <a:pt x="200889" y="235527"/>
                </a:lnTo>
                <a:lnTo>
                  <a:pt x="318653" y="117763"/>
                </a:lnTo>
                <a:lnTo>
                  <a:pt x="200889" y="0"/>
                </a:lnTo>
                <a:close/>
              </a:path>
            </a:pathLst>
          </a:custGeom>
          <a:solidFill>
            <a:srgbClr val="76B9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3" name="object 33"/>
          <p:cNvSpPr txBox="1"/>
          <p:nvPr/>
        </p:nvSpPr>
        <p:spPr>
          <a:xfrm>
            <a:off x="1882741" y="4787054"/>
            <a:ext cx="5722620" cy="131666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spc="-3" dirty="0">
                <a:latin typeface="Arial MT"/>
                <a:cs typeface="Arial MT"/>
              </a:rPr>
              <a:t>Define</a:t>
            </a:r>
            <a:endParaRPr sz="1600" dirty="0">
              <a:latin typeface="Arial MT"/>
              <a:cs typeface="Arial MT"/>
            </a:endParaRPr>
          </a:p>
          <a:p>
            <a:pPr>
              <a:spcBef>
                <a:spcPts val="13"/>
              </a:spcBef>
            </a:pPr>
            <a:endParaRPr sz="2367" dirty="0">
              <a:latin typeface="Arial MT"/>
              <a:cs typeface="Arial MT"/>
            </a:endParaRPr>
          </a:p>
          <a:p>
            <a:pPr marL="27941">
              <a:tabLst>
                <a:tab pos="4533280" algn="l"/>
              </a:tabLst>
            </a:pPr>
            <a:r>
              <a:rPr sz="1600" spc="-3" dirty="0">
                <a:latin typeface="Arial MT"/>
                <a:cs typeface="Arial MT"/>
              </a:rPr>
              <a:t>For </a:t>
            </a:r>
            <a:r>
              <a:rPr sz="1600" dirty="0">
                <a:latin typeface="Arial MT"/>
                <a:cs typeface="Arial MT"/>
              </a:rPr>
              <a:t>sampling:	where</a:t>
            </a:r>
          </a:p>
          <a:p>
            <a:pPr marL="16087">
              <a:spcBef>
                <a:spcPts val="1600"/>
              </a:spcBef>
            </a:pPr>
            <a:r>
              <a:rPr sz="1600" dirty="0">
                <a:latin typeface="Arial MT"/>
                <a:cs typeface="Arial MT"/>
              </a:rPr>
              <a:t>values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schedule</a:t>
            </a:r>
            <a:r>
              <a:rPr sz="1600" spc="-7" dirty="0">
                <a:latin typeface="Arial MT"/>
                <a:cs typeface="Arial MT"/>
              </a:rPr>
              <a:t> </a:t>
            </a:r>
            <a:r>
              <a:rPr sz="1600" spc="-3" dirty="0">
                <a:latin typeface="Arial MT"/>
                <a:cs typeface="Arial MT"/>
              </a:rPr>
              <a:t>(i.e.,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3" dirty="0">
                <a:latin typeface="Arial MT"/>
                <a:cs typeface="Arial MT"/>
              </a:rPr>
              <a:t>the</a:t>
            </a:r>
            <a:r>
              <a:rPr sz="1600" spc="-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noise</a:t>
            </a:r>
            <a:r>
              <a:rPr sz="1600" spc="-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schedule)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is</a:t>
            </a:r>
            <a:r>
              <a:rPr sz="1600" spc="-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designed</a:t>
            </a:r>
            <a:r>
              <a:rPr sz="1600" spc="-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such</a:t>
            </a:r>
            <a:r>
              <a:rPr sz="1600" spc="-7" dirty="0">
                <a:latin typeface="Arial MT"/>
                <a:cs typeface="Arial MT"/>
              </a:rPr>
              <a:t> </a:t>
            </a:r>
            <a:r>
              <a:rPr sz="1600" spc="-3" dirty="0">
                <a:latin typeface="Arial MT"/>
                <a:cs typeface="Arial MT"/>
              </a:rPr>
              <a:t>that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059947" y="6532647"/>
            <a:ext cx="154517" cy="125248"/>
          </a:xfrm>
          <a:prstGeom prst="rect">
            <a:avLst/>
          </a:prstGeom>
        </p:spPr>
        <p:txBody>
          <a:bodyPr vert="horz" wrap="square" lIns="0" tIns="2117" rIns="0" bIns="0" rtlCol="0">
            <a:spAutoFit/>
          </a:bodyPr>
          <a:lstStyle/>
          <a:p>
            <a:pPr marL="25401">
              <a:spcBef>
                <a:spcPts val="17"/>
              </a:spcBef>
            </a:pPr>
            <a:r>
              <a:rPr sz="800" dirty="0">
                <a:solidFill>
                  <a:srgbClr val="8C8C8C"/>
                </a:solidFill>
                <a:latin typeface="Trebuchet MS"/>
                <a:cs typeface="Trebuchet MS"/>
              </a:rPr>
              <a:t>20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302437" y="4782989"/>
            <a:ext cx="1584960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spc="-7" dirty="0">
                <a:latin typeface="Arial MT"/>
                <a:cs typeface="Arial MT"/>
              </a:rPr>
              <a:t>(Diffusion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3" dirty="0">
                <a:latin typeface="Arial MT"/>
                <a:cs typeface="Arial MT"/>
              </a:rPr>
              <a:t>Kernel)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37" name="Date Placeholder 36">
            <a:extLst>
              <a:ext uri="{FF2B5EF4-FFF2-40B4-BE49-F238E27FC236}">
                <a16:creationId xmlns:a16="http://schemas.microsoft.com/office/drawing/2014/main" id="{86CF9CE0-2FD7-A15B-ED8F-7D9826949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FB1C1-3B23-428E-94D7-F6679390C529}" type="datetime1">
              <a:rPr lang="en-US" smtClean="0"/>
              <a:t>11/12/2025</a:t>
            </a:fld>
            <a:endParaRPr lang="en-US"/>
          </a:p>
        </p:txBody>
      </p:sp>
      <p:sp>
        <p:nvSpPr>
          <p:cNvPr id="38" name="Footer Placeholder 37">
            <a:extLst>
              <a:ext uri="{FF2B5EF4-FFF2-40B4-BE49-F238E27FC236}">
                <a16:creationId xmlns:a16="http://schemas.microsoft.com/office/drawing/2014/main" id="{D28C13FA-65E0-47AB-87E3-99BCF5853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0E96EEB6-0658-310D-7206-AC2A88C68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05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496D4373-7051-886E-156E-B1F16563C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pc="-13" dirty="0"/>
              <a:t>What</a:t>
            </a:r>
            <a:r>
              <a:rPr lang="en-US" spc="-20" dirty="0"/>
              <a:t> </a:t>
            </a:r>
            <a:r>
              <a:rPr lang="en-US" spc="-13" dirty="0"/>
              <a:t>happens</a:t>
            </a:r>
            <a:r>
              <a:rPr lang="en-US" spc="-20" dirty="0"/>
              <a:t> </a:t>
            </a:r>
            <a:r>
              <a:rPr lang="en-US" spc="-7" dirty="0"/>
              <a:t>to</a:t>
            </a:r>
            <a:r>
              <a:rPr lang="en-US" spc="-23" dirty="0"/>
              <a:t> </a:t>
            </a:r>
            <a:r>
              <a:rPr lang="en-US" dirty="0"/>
              <a:t>a</a:t>
            </a:r>
            <a:r>
              <a:rPr lang="en-US" spc="-20" dirty="0"/>
              <a:t> </a:t>
            </a:r>
            <a:r>
              <a:rPr lang="en-US" spc="-13" dirty="0"/>
              <a:t>distribution</a:t>
            </a:r>
            <a:r>
              <a:rPr lang="en-US" spc="-20" dirty="0"/>
              <a:t> </a:t>
            </a:r>
            <a:r>
              <a:rPr lang="en-US" spc="-7" dirty="0"/>
              <a:t>in</a:t>
            </a:r>
            <a:r>
              <a:rPr lang="en-US" spc="-20" dirty="0"/>
              <a:t> </a:t>
            </a:r>
            <a:r>
              <a:rPr lang="en-US" spc="-10" dirty="0"/>
              <a:t>the</a:t>
            </a:r>
            <a:r>
              <a:rPr lang="en-US" spc="-17" dirty="0"/>
              <a:t> </a:t>
            </a:r>
            <a:r>
              <a:rPr lang="en-US" spc="-13" dirty="0"/>
              <a:t>forward</a:t>
            </a:r>
            <a:r>
              <a:rPr lang="en-US" spc="-20" dirty="0"/>
              <a:t> </a:t>
            </a:r>
            <a:r>
              <a:rPr lang="en-US" spc="-13" dirty="0"/>
              <a:t>diffusion?</a:t>
            </a:r>
            <a:endParaRPr lang="en-US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spcBef>
                <a:spcPts val="67"/>
              </a:spcBef>
            </a:pPr>
            <a:r>
              <a:rPr lang="en-US" spc="-13" dirty="0"/>
              <a:t>Forward Diffusion</a:t>
            </a:r>
            <a:endParaRPr spc="-13" dirty="0"/>
          </a:p>
        </p:txBody>
      </p:sp>
      <p:sp>
        <p:nvSpPr>
          <p:cNvPr id="3" name="object 3"/>
          <p:cNvSpPr txBox="1"/>
          <p:nvPr/>
        </p:nvSpPr>
        <p:spPr>
          <a:xfrm>
            <a:off x="959406" y="2440431"/>
            <a:ext cx="3608493" cy="24444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533" spc="3" dirty="0">
                <a:latin typeface="Trebuchet MS"/>
                <a:cs typeface="Trebuchet MS"/>
              </a:rPr>
              <a:t>So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far,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we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discussed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the</a:t>
            </a:r>
            <a:r>
              <a:rPr sz="1533" spc="17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diffusion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kernel</a:t>
            </a:r>
            <a:endParaRPr sz="1533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92087" y="2422448"/>
            <a:ext cx="1374563" cy="24444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533" spc="7" dirty="0">
                <a:latin typeface="Trebuchet MS"/>
                <a:cs typeface="Trebuchet MS"/>
              </a:rPr>
              <a:t>but</a:t>
            </a:r>
            <a:r>
              <a:rPr sz="1533" spc="-7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what</a:t>
            </a:r>
            <a:r>
              <a:rPr sz="1533" spc="-1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about</a:t>
            </a:r>
            <a:endParaRPr sz="1533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31975" y="2416048"/>
            <a:ext cx="88477" cy="24444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533" dirty="0">
                <a:latin typeface="Trebuchet MS"/>
                <a:cs typeface="Trebuchet MS"/>
              </a:rPr>
              <a:t>?</a:t>
            </a: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11551" y="2428848"/>
            <a:ext cx="774192" cy="23164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79236" y="2261909"/>
            <a:ext cx="522223" cy="534416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11059947" y="6532647"/>
            <a:ext cx="154517" cy="125248"/>
          </a:xfrm>
          <a:prstGeom prst="rect">
            <a:avLst/>
          </a:prstGeom>
        </p:spPr>
        <p:txBody>
          <a:bodyPr vert="horz" wrap="square" lIns="0" tIns="2117" rIns="0" bIns="0" rtlCol="0">
            <a:spAutoFit/>
          </a:bodyPr>
          <a:lstStyle/>
          <a:p>
            <a:pPr marL="25401">
              <a:spcBef>
                <a:spcPts val="17"/>
              </a:spcBef>
            </a:pPr>
            <a:r>
              <a:rPr sz="800" dirty="0">
                <a:solidFill>
                  <a:srgbClr val="8C8C8C"/>
                </a:solidFill>
                <a:latin typeface="Trebuchet MS"/>
                <a:cs typeface="Trebuchet MS"/>
              </a:rPr>
              <a:t>21</a:t>
            </a:r>
            <a:endParaRPr sz="800">
              <a:latin typeface="Trebuchet MS"/>
              <a:cs typeface="Trebuchet M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060ABD1-C742-F4E3-BD3A-FC1287242F87}"/>
              </a:ext>
            </a:extLst>
          </p:cNvPr>
          <p:cNvGrpSpPr/>
          <p:nvPr/>
        </p:nvGrpSpPr>
        <p:grpSpPr>
          <a:xfrm>
            <a:off x="3276600" y="3316202"/>
            <a:ext cx="4671009" cy="1096703"/>
            <a:chOff x="634882" y="3432047"/>
            <a:chExt cx="4671009" cy="1096703"/>
          </a:xfrm>
        </p:grpSpPr>
        <p:grpSp>
          <p:nvGrpSpPr>
            <p:cNvPr id="27" name="object 27"/>
            <p:cNvGrpSpPr/>
            <p:nvPr/>
          </p:nvGrpSpPr>
          <p:grpSpPr>
            <a:xfrm>
              <a:off x="664464" y="3432047"/>
              <a:ext cx="4641427" cy="632460"/>
              <a:chOff x="996696" y="5148071"/>
              <a:chExt cx="6962140" cy="948690"/>
            </a:xfrm>
          </p:grpSpPr>
          <p:sp>
            <p:nvSpPr>
              <p:cNvPr id="28" name="object 28"/>
              <p:cNvSpPr/>
              <p:nvPr/>
            </p:nvSpPr>
            <p:spPr>
              <a:xfrm>
                <a:off x="1058183" y="5906003"/>
                <a:ext cx="760095" cy="186055"/>
              </a:xfrm>
              <a:custGeom>
                <a:avLst/>
                <a:gdLst/>
                <a:ahLst/>
                <a:cxnLst/>
                <a:rect l="l" t="t" r="r" b="b"/>
                <a:pathLst>
                  <a:path w="760094" h="186054">
                    <a:moveTo>
                      <a:pt x="759545" y="0"/>
                    </a:moveTo>
                    <a:lnTo>
                      <a:pt x="750701" y="36140"/>
                    </a:lnTo>
                    <a:lnTo>
                      <a:pt x="726584" y="65653"/>
                    </a:lnTo>
                    <a:lnTo>
                      <a:pt x="690813" y="85551"/>
                    </a:lnTo>
                    <a:lnTo>
                      <a:pt x="647010" y="92847"/>
                    </a:lnTo>
                    <a:lnTo>
                      <a:pt x="492307" y="92847"/>
                    </a:lnTo>
                    <a:lnTo>
                      <a:pt x="448503" y="100143"/>
                    </a:lnTo>
                    <a:lnTo>
                      <a:pt x="412733" y="120041"/>
                    </a:lnTo>
                    <a:lnTo>
                      <a:pt x="388616" y="149554"/>
                    </a:lnTo>
                    <a:lnTo>
                      <a:pt x="379772" y="185695"/>
                    </a:lnTo>
                    <a:lnTo>
                      <a:pt x="370928" y="149554"/>
                    </a:lnTo>
                    <a:lnTo>
                      <a:pt x="346811" y="120041"/>
                    </a:lnTo>
                    <a:lnTo>
                      <a:pt x="311041" y="100143"/>
                    </a:lnTo>
                    <a:lnTo>
                      <a:pt x="267237" y="92847"/>
                    </a:lnTo>
                    <a:lnTo>
                      <a:pt x="112534" y="92847"/>
                    </a:lnTo>
                    <a:lnTo>
                      <a:pt x="68731" y="85551"/>
                    </a:lnTo>
                    <a:lnTo>
                      <a:pt x="32960" y="65653"/>
                    </a:lnTo>
                    <a:lnTo>
                      <a:pt x="8843" y="36140"/>
                    </a:lnTo>
                    <a:lnTo>
                      <a:pt x="0" y="0"/>
                    </a:lnTo>
                  </a:path>
                </a:pathLst>
              </a:custGeom>
              <a:ln w="9525">
                <a:solidFill>
                  <a:srgbClr val="5E5E5E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29" name="object 29"/>
              <p:cNvSpPr/>
              <p:nvPr/>
            </p:nvSpPr>
            <p:spPr>
              <a:xfrm>
                <a:off x="5306476" y="5874537"/>
                <a:ext cx="760095" cy="186055"/>
              </a:xfrm>
              <a:custGeom>
                <a:avLst/>
                <a:gdLst/>
                <a:ahLst/>
                <a:cxnLst/>
                <a:rect l="l" t="t" r="r" b="b"/>
                <a:pathLst>
                  <a:path w="760095" h="186054">
                    <a:moveTo>
                      <a:pt x="759545" y="0"/>
                    </a:moveTo>
                    <a:lnTo>
                      <a:pt x="750701" y="36140"/>
                    </a:lnTo>
                    <a:lnTo>
                      <a:pt x="726584" y="65653"/>
                    </a:lnTo>
                    <a:lnTo>
                      <a:pt x="690813" y="85551"/>
                    </a:lnTo>
                    <a:lnTo>
                      <a:pt x="647010" y="92847"/>
                    </a:lnTo>
                    <a:lnTo>
                      <a:pt x="492307" y="92847"/>
                    </a:lnTo>
                    <a:lnTo>
                      <a:pt x="448503" y="100143"/>
                    </a:lnTo>
                    <a:lnTo>
                      <a:pt x="412733" y="120041"/>
                    </a:lnTo>
                    <a:lnTo>
                      <a:pt x="388616" y="149554"/>
                    </a:lnTo>
                    <a:lnTo>
                      <a:pt x="379772" y="185695"/>
                    </a:lnTo>
                    <a:lnTo>
                      <a:pt x="370928" y="149554"/>
                    </a:lnTo>
                    <a:lnTo>
                      <a:pt x="346811" y="120041"/>
                    </a:lnTo>
                    <a:lnTo>
                      <a:pt x="311041" y="100143"/>
                    </a:lnTo>
                    <a:lnTo>
                      <a:pt x="267237" y="92847"/>
                    </a:lnTo>
                    <a:lnTo>
                      <a:pt x="112534" y="92847"/>
                    </a:lnTo>
                    <a:lnTo>
                      <a:pt x="68731" y="85551"/>
                    </a:lnTo>
                    <a:lnTo>
                      <a:pt x="32960" y="65653"/>
                    </a:lnTo>
                    <a:lnTo>
                      <a:pt x="8843" y="36140"/>
                    </a:lnTo>
                    <a:lnTo>
                      <a:pt x="0" y="0"/>
                    </a:lnTo>
                  </a:path>
                </a:pathLst>
              </a:custGeom>
              <a:ln w="9525">
                <a:solidFill>
                  <a:srgbClr val="5E5E5E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30" name="object 30"/>
              <p:cNvSpPr/>
              <p:nvPr/>
            </p:nvSpPr>
            <p:spPr>
              <a:xfrm>
                <a:off x="6285044" y="5874536"/>
                <a:ext cx="1128395" cy="167005"/>
              </a:xfrm>
              <a:custGeom>
                <a:avLst/>
                <a:gdLst/>
                <a:ahLst/>
                <a:cxnLst/>
                <a:rect l="l" t="t" r="r" b="b"/>
                <a:pathLst>
                  <a:path w="1128395" h="167004">
                    <a:moveTo>
                      <a:pt x="1127993" y="1"/>
                    </a:moveTo>
                    <a:lnTo>
                      <a:pt x="1120048" y="32466"/>
                    </a:lnTo>
                    <a:lnTo>
                      <a:pt x="1098384" y="58977"/>
                    </a:lnTo>
                    <a:lnTo>
                      <a:pt x="1066252" y="76851"/>
                    </a:lnTo>
                    <a:lnTo>
                      <a:pt x="1026904" y="83405"/>
                    </a:lnTo>
                    <a:lnTo>
                      <a:pt x="855580" y="83404"/>
                    </a:lnTo>
                    <a:lnTo>
                      <a:pt x="816232" y="89958"/>
                    </a:lnTo>
                    <a:lnTo>
                      <a:pt x="784100" y="107833"/>
                    </a:lnTo>
                    <a:lnTo>
                      <a:pt x="762436" y="134344"/>
                    </a:lnTo>
                    <a:lnTo>
                      <a:pt x="754492" y="166809"/>
                    </a:lnTo>
                    <a:lnTo>
                      <a:pt x="746548" y="134344"/>
                    </a:lnTo>
                    <a:lnTo>
                      <a:pt x="724883" y="107833"/>
                    </a:lnTo>
                    <a:lnTo>
                      <a:pt x="692751" y="89958"/>
                    </a:lnTo>
                    <a:lnTo>
                      <a:pt x="653403" y="83404"/>
                    </a:lnTo>
                    <a:lnTo>
                      <a:pt x="101088" y="83404"/>
                    </a:lnTo>
                    <a:lnTo>
                      <a:pt x="61740" y="76850"/>
                    </a:lnTo>
                    <a:lnTo>
                      <a:pt x="29608" y="58975"/>
                    </a:lnTo>
                    <a:lnTo>
                      <a:pt x="7944" y="32464"/>
                    </a:lnTo>
                    <a:lnTo>
                      <a:pt x="0" y="0"/>
                    </a:lnTo>
                  </a:path>
                </a:pathLst>
              </a:custGeom>
              <a:ln w="9525">
                <a:solidFill>
                  <a:srgbClr val="5E5E5E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pic>
            <p:nvPicPr>
              <p:cNvPr id="31" name="object 31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96696" y="5148071"/>
                <a:ext cx="6961632" cy="801624"/>
              </a:xfrm>
              <a:prstGeom prst="rect">
                <a:avLst/>
              </a:prstGeom>
            </p:spPr>
          </p:pic>
          <p:sp>
            <p:nvSpPr>
              <p:cNvPr id="32" name="object 32"/>
              <p:cNvSpPr/>
              <p:nvPr/>
            </p:nvSpPr>
            <p:spPr>
              <a:xfrm>
                <a:off x="2636381" y="5860022"/>
                <a:ext cx="1125855" cy="186055"/>
              </a:xfrm>
              <a:custGeom>
                <a:avLst/>
                <a:gdLst/>
                <a:ahLst/>
                <a:cxnLst/>
                <a:rect l="l" t="t" r="r" b="b"/>
                <a:pathLst>
                  <a:path w="1125854" h="186054">
                    <a:moveTo>
                      <a:pt x="1125723" y="0"/>
                    </a:moveTo>
                    <a:lnTo>
                      <a:pt x="1116874" y="36162"/>
                    </a:lnTo>
                    <a:lnTo>
                      <a:pt x="1092742" y="65692"/>
                    </a:lnTo>
                    <a:lnTo>
                      <a:pt x="1056950" y="85602"/>
                    </a:lnTo>
                    <a:lnTo>
                      <a:pt x="1013121" y="92903"/>
                    </a:lnTo>
                    <a:lnTo>
                      <a:pt x="675463" y="92903"/>
                    </a:lnTo>
                    <a:lnTo>
                      <a:pt x="631633" y="100204"/>
                    </a:lnTo>
                    <a:lnTo>
                      <a:pt x="595841" y="120114"/>
                    </a:lnTo>
                    <a:lnTo>
                      <a:pt x="571710" y="149644"/>
                    </a:lnTo>
                    <a:lnTo>
                      <a:pt x="562861" y="185807"/>
                    </a:lnTo>
                    <a:lnTo>
                      <a:pt x="554012" y="149644"/>
                    </a:lnTo>
                    <a:lnTo>
                      <a:pt x="529881" y="120114"/>
                    </a:lnTo>
                    <a:lnTo>
                      <a:pt x="494089" y="100204"/>
                    </a:lnTo>
                    <a:lnTo>
                      <a:pt x="450259" y="92903"/>
                    </a:lnTo>
                    <a:lnTo>
                      <a:pt x="112601" y="92903"/>
                    </a:lnTo>
                    <a:lnTo>
                      <a:pt x="68772" y="85602"/>
                    </a:lnTo>
                    <a:lnTo>
                      <a:pt x="32980" y="65692"/>
                    </a:lnTo>
                    <a:lnTo>
                      <a:pt x="8848" y="36162"/>
                    </a:lnTo>
                    <a:lnTo>
                      <a:pt x="0" y="0"/>
                    </a:lnTo>
                  </a:path>
                </a:pathLst>
              </a:custGeom>
              <a:ln w="9525">
                <a:solidFill>
                  <a:srgbClr val="5E5E5E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</p:grpSp>
        <p:sp>
          <p:nvSpPr>
            <p:cNvPr id="33" name="object 33"/>
            <p:cNvSpPr txBox="1"/>
            <p:nvPr/>
          </p:nvSpPr>
          <p:spPr>
            <a:xfrm>
              <a:off x="634882" y="4115816"/>
              <a:ext cx="914400" cy="412934"/>
            </a:xfrm>
            <a:prstGeom prst="rect">
              <a:avLst/>
            </a:prstGeom>
          </p:spPr>
          <p:txBody>
            <a:bodyPr vert="horz" wrap="square" lIns="0" tIns="27940" rIns="0" bIns="0" rtlCol="0">
              <a:spAutoFit/>
            </a:bodyPr>
            <a:lstStyle/>
            <a:p>
              <a:pPr marL="8467" marR="3387" indent="27518">
                <a:lnSpc>
                  <a:spcPts val="1473"/>
                </a:lnSpc>
                <a:spcBef>
                  <a:spcPts val="220"/>
                </a:spcBef>
              </a:pPr>
              <a:r>
                <a:rPr sz="1333" spc="-3" dirty="0">
                  <a:latin typeface="Trebuchet MS"/>
                  <a:cs typeface="Trebuchet MS"/>
                </a:rPr>
                <a:t>Diffused </a:t>
              </a:r>
              <a:r>
                <a:rPr sz="1333" dirty="0">
                  <a:latin typeface="Trebuchet MS"/>
                  <a:cs typeface="Trebuchet MS"/>
                </a:rPr>
                <a:t> </a:t>
              </a:r>
              <a:r>
                <a:rPr sz="1333" spc="-3" dirty="0">
                  <a:latin typeface="Trebuchet MS"/>
                  <a:cs typeface="Trebuchet MS"/>
                </a:rPr>
                <a:t>data</a:t>
              </a:r>
              <a:r>
                <a:rPr sz="1333" spc="-60" dirty="0">
                  <a:latin typeface="Trebuchet MS"/>
                  <a:cs typeface="Trebuchet MS"/>
                </a:rPr>
                <a:t> </a:t>
              </a:r>
              <a:r>
                <a:rPr sz="1333" spc="-3" dirty="0">
                  <a:latin typeface="Trebuchet MS"/>
                  <a:cs typeface="Trebuchet MS"/>
                </a:rPr>
                <a:t>dist.</a:t>
              </a:r>
              <a:endParaRPr sz="1333" dirty="0">
                <a:latin typeface="Trebuchet MS"/>
                <a:cs typeface="Trebuchet MS"/>
              </a:endParaRPr>
            </a:p>
          </p:txBody>
        </p:sp>
        <p:sp>
          <p:nvSpPr>
            <p:cNvPr id="34" name="object 34"/>
            <p:cNvSpPr txBox="1"/>
            <p:nvPr/>
          </p:nvSpPr>
          <p:spPr>
            <a:xfrm>
              <a:off x="3441479" y="4115816"/>
              <a:ext cx="747183" cy="412934"/>
            </a:xfrm>
            <a:prstGeom prst="rect">
              <a:avLst/>
            </a:prstGeom>
          </p:spPr>
          <p:txBody>
            <a:bodyPr vert="horz" wrap="square" lIns="0" tIns="27940" rIns="0" bIns="0" rtlCol="0">
              <a:spAutoFit/>
            </a:bodyPr>
            <a:lstStyle/>
            <a:p>
              <a:pPr marL="8467" marR="3387" indent="143093">
                <a:lnSpc>
                  <a:spcPts val="1473"/>
                </a:lnSpc>
                <a:spcBef>
                  <a:spcPts val="220"/>
                </a:spcBef>
              </a:pPr>
              <a:r>
                <a:rPr sz="1333" spc="-3" dirty="0">
                  <a:latin typeface="Trebuchet MS"/>
                  <a:cs typeface="Trebuchet MS"/>
                </a:rPr>
                <a:t>Input </a:t>
              </a:r>
              <a:r>
                <a:rPr sz="1333" dirty="0">
                  <a:latin typeface="Trebuchet MS"/>
                  <a:cs typeface="Trebuchet MS"/>
                </a:rPr>
                <a:t> </a:t>
              </a:r>
              <a:r>
                <a:rPr sz="1333" spc="-3" dirty="0">
                  <a:latin typeface="Trebuchet MS"/>
                  <a:cs typeface="Trebuchet MS"/>
                </a:rPr>
                <a:t>data</a:t>
              </a:r>
              <a:r>
                <a:rPr sz="1333" spc="-60" dirty="0">
                  <a:latin typeface="Trebuchet MS"/>
                  <a:cs typeface="Trebuchet MS"/>
                </a:rPr>
                <a:t> </a:t>
              </a:r>
              <a:r>
                <a:rPr sz="1333" spc="-3" dirty="0">
                  <a:latin typeface="Trebuchet MS"/>
                  <a:cs typeface="Trebuchet MS"/>
                </a:rPr>
                <a:t>dist.</a:t>
              </a:r>
              <a:endParaRPr sz="1333" dirty="0">
                <a:latin typeface="Trebuchet MS"/>
                <a:cs typeface="Trebuchet MS"/>
              </a:endParaRPr>
            </a:p>
          </p:txBody>
        </p:sp>
        <p:sp>
          <p:nvSpPr>
            <p:cNvPr id="35" name="object 35"/>
            <p:cNvSpPr txBox="1"/>
            <p:nvPr/>
          </p:nvSpPr>
          <p:spPr>
            <a:xfrm>
              <a:off x="4359306" y="4115816"/>
              <a:ext cx="687493" cy="412934"/>
            </a:xfrm>
            <a:prstGeom prst="rect">
              <a:avLst/>
            </a:prstGeom>
          </p:spPr>
          <p:txBody>
            <a:bodyPr vert="horz" wrap="square" lIns="0" tIns="27940" rIns="0" bIns="0" rtlCol="0">
              <a:spAutoFit/>
            </a:bodyPr>
            <a:lstStyle/>
            <a:p>
              <a:pPr marL="104569" marR="3387" indent="-96525">
                <a:lnSpc>
                  <a:spcPts val="1473"/>
                </a:lnSpc>
                <a:spcBef>
                  <a:spcPts val="220"/>
                </a:spcBef>
              </a:pPr>
              <a:r>
                <a:rPr sz="1333" spc="-3" dirty="0">
                  <a:latin typeface="Trebuchet MS"/>
                  <a:cs typeface="Trebuchet MS"/>
                </a:rPr>
                <a:t>D</a:t>
              </a:r>
              <a:r>
                <a:rPr sz="1333" dirty="0">
                  <a:latin typeface="Trebuchet MS"/>
                  <a:cs typeface="Trebuchet MS"/>
                </a:rPr>
                <a:t>i</a:t>
              </a:r>
              <a:r>
                <a:rPr sz="1333" spc="-3" dirty="0">
                  <a:latin typeface="Trebuchet MS"/>
                  <a:cs typeface="Trebuchet MS"/>
                </a:rPr>
                <a:t>ff</a:t>
              </a:r>
              <a:r>
                <a:rPr sz="1333" spc="-7" dirty="0">
                  <a:latin typeface="Trebuchet MS"/>
                  <a:cs typeface="Trebuchet MS"/>
                </a:rPr>
                <a:t>u</a:t>
              </a:r>
              <a:r>
                <a:rPr sz="1333" dirty="0">
                  <a:latin typeface="Trebuchet MS"/>
                  <a:cs typeface="Trebuchet MS"/>
                </a:rPr>
                <a:t>sion  </a:t>
              </a:r>
              <a:r>
                <a:rPr sz="1333" spc="-3" dirty="0">
                  <a:latin typeface="Trebuchet MS"/>
                  <a:cs typeface="Trebuchet MS"/>
                </a:rPr>
                <a:t>kernel</a:t>
              </a:r>
              <a:endParaRPr sz="1333">
                <a:latin typeface="Trebuchet MS"/>
                <a:cs typeface="Trebuchet MS"/>
              </a:endParaRPr>
            </a:p>
          </p:txBody>
        </p:sp>
        <p:sp>
          <p:nvSpPr>
            <p:cNvPr id="36" name="object 36"/>
            <p:cNvSpPr txBox="1"/>
            <p:nvPr/>
          </p:nvSpPr>
          <p:spPr>
            <a:xfrm>
              <a:off x="1956761" y="4115816"/>
              <a:ext cx="396240" cy="412934"/>
            </a:xfrm>
            <a:prstGeom prst="rect">
              <a:avLst/>
            </a:prstGeom>
          </p:spPr>
          <p:txBody>
            <a:bodyPr vert="horz" wrap="square" lIns="0" tIns="27940" rIns="0" bIns="0" rtlCol="0">
              <a:spAutoFit/>
            </a:bodyPr>
            <a:lstStyle/>
            <a:p>
              <a:pPr marL="27518" marR="3387" indent="-19051">
                <a:lnSpc>
                  <a:spcPts val="1473"/>
                </a:lnSpc>
                <a:spcBef>
                  <a:spcPts val="220"/>
                </a:spcBef>
              </a:pPr>
              <a:r>
                <a:rPr sz="1333" spc="-3" dirty="0">
                  <a:latin typeface="Trebuchet MS"/>
                  <a:cs typeface="Trebuchet MS"/>
                </a:rPr>
                <a:t>J</a:t>
              </a:r>
              <a:r>
                <a:rPr sz="1333" dirty="0">
                  <a:latin typeface="Trebuchet MS"/>
                  <a:cs typeface="Trebuchet MS"/>
                </a:rPr>
                <a:t>o</a:t>
              </a:r>
              <a:r>
                <a:rPr sz="1333" spc="3" dirty="0">
                  <a:latin typeface="Trebuchet MS"/>
                  <a:cs typeface="Trebuchet MS"/>
                </a:rPr>
                <a:t>i</a:t>
              </a:r>
              <a:r>
                <a:rPr sz="1333" spc="-3" dirty="0">
                  <a:latin typeface="Trebuchet MS"/>
                  <a:cs typeface="Trebuchet MS"/>
                </a:rPr>
                <a:t>nt  dist.</a:t>
              </a:r>
              <a:endParaRPr sz="1333">
                <a:latin typeface="Trebuchet MS"/>
                <a:cs typeface="Trebuchet MS"/>
              </a:endParaRPr>
            </a:p>
          </p:txBody>
        </p:sp>
      </p:grpSp>
      <p:sp>
        <p:nvSpPr>
          <p:cNvPr id="40" name="Date Placeholder 39">
            <a:extLst>
              <a:ext uri="{FF2B5EF4-FFF2-40B4-BE49-F238E27FC236}">
                <a16:creationId xmlns:a16="http://schemas.microsoft.com/office/drawing/2014/main" id="{A36DAB2A-F6BF-67D8-11E3-5F649025F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72249-19B4-49EC-9EC7-E63A2949796C}" type="datetime1">
              <a:rPr lang="en-US" smtClean="0"/>
              <a:t>11/12/2025</a:t>
            </a:fld>
            <a:endParaRPr lang="en-US"/>
          </a:p>
        </p:txBody>
      </p:sp>
      <p:sp>
        <p:nvSpPr>
          <p:cNvPr id="41" name="Footer Placeholder 40">
            <a:extLst>
              <a:ext uri="{FF2B5EF4-FFF2-40B4-BE49-F238E27FC236}">
                <a16:creationId xmlns:a16="http://schemas.microsoft.com/office/drawing/2014/main" id="{066BD07D-1047-5936-1B40-19755DFB7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AC3192E4-B811-461F-86D6-D23CD3099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47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8800" y="677153"/>
            <a:ext cx="8077200" cy="562547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spcBef>
                <a:spcPts val="67"/>
              </a:spcBef>
            </a:pPr>
            <a:r>
              <a:rPr spc="-13" dirty="0"/>
              <a:t>Generative</a:t>
            </a:r>
            <a:r>
              <a:rPr spc="-27" dirty="0"/>
              <a:t> </a:t>
            </a:r>
            <a:r>
              <a:rPr spc="-13" dirty="0"/>
              <a:t>Learning</a:t>
            </a:r>
            <a:r>
              <a:rPr spc="-30" dirty="0"/>
              <a:t> </a:t>
            </a:r>
            <a:r>
              <a:rPr spc="-7" dirty="0"/>
              <a:t>by</a:t>
            </a:r>
            <a:r>
              <a:rPr spc="-27" dirty="0"/>
              <a:t> </a:t>
            </a:r>
            <a:r>
              <a:rPr spc="-13" dirty="0"/>
              <a:t>Denoising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6660" y="2070607"/>
            <a:ext cx="5379297" cy="24444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533" spc="7" dirty="0">
                <a:latin typeface="Trebuchet MS"/>
                <a:cs typeface="Trebuchet MS"/>
              </a:rPr>
              <a:t>Recall,</a:t>
            </a:r>
            <a:r>
              <a:rPr sz="1533" spc="1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that</a:t>
            </a:r>
            <a:r>
              <a:rPr sz="1533" spc="10" dirty="0">
                <a:latin typeface="Trebuchet MS"/>
                <a:cs typeface="Trebuchet MS"/>
              </a:rPr>
              <a:t> </a:t>
            </a:r>
            <a:r>
              <a:rPr sz="1533" spc="3" dirty="0">
                <a:latin typeface="Trebuchet MS"/>
                <a:cs typeface="Trebuchet MS"/>
              </a:rPr>
              <a:t>the</a:t>
            </a:r>
            <a:r>
              <a:rPr sz="1533" spc="1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diffusion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10" dirty="0">
                <a:latin typeface="Trebuchet MS"/>
                <a:cs typeface="Trebuchet MS"/>
              </a:rPr>
              <a:t>parameters </a:t>
            </a:r>
            <a:r>
              <a:rPr sz="1533" spc="7" dirty="0">
                <a:latin typeface="Trebuchet MS"/>
                <a:cs typeface="Trebuchet MS"/>
              </a:rPr>
              <a:t>are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designed</a:t>
            </a:r>
            <a:r>
              <a:rPr sz="1533" spc="10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such</a:t>
            </a:r>
            <a:r>
              <a:rPr sz="1533" spc="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that</a:t>
            </a:r>
            <a:endParaRPr sz="1533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6660" y="3001264"/>
            <a:ext cx="1119293" cy="72150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533" b="1" spc="7" dirty="0">
                <a:latin typeface="Trebuchet MS"/>
                <a:cs typeface="Trebuchet MS"/>
              </a:rPr>
              <a:t>Generation</a:t>
            </a:r>
            <a:r>
              <a:rPr sz="1533" spc="7" dirty="0">
                <a:latin typeface="Trebuchet MS"/>
                <a:cs typeface="Trebuchet MS"/>
              </a:rPr>
              <a:t>:</a:t>
            </a:r>
            <a:endParaRPr sz="1533">
              <a:latin typeface="Trebuchet MS"/>
              <a:cs typeface="Trebuchet MS"/>
            </a:endParaRPr>
          </a:p>
          <a:p>
            <a:pPr>
              <a:spcBef>
                <a:spcPts val="20"/>
              </a:spcBef>
            </a:pPr>
            <a:endParaRPr sz="1567">
              <a:latin typeface="Trebuchet MS"/>
              <a:cs typeface="Trebuchet MS"/>
            </a:endParaRPr>
          </a:p>
          <a:p>
            <a:pPr marL="8467"/>
            <a:r>
              <a:rPr sz="1533" spc="7" dirty="0">
                <a:latin typeface="Trebuchet MS"/>
                <a:cs typeface="Trebuchet MS"/>
              </a:rPr>
              <a:t>Sample</a:t>
            </a:r>
            <a:endParaRPr sz="1533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4542" y="2867106"/>
            <a:ext cx="5471231" cy="212628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000914" y="3676227"/>
            <a:ext cx="238337" cy="29587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867" spc="50" dirty="0">
                <a:latin typeface="Sitka Subheading"/>
                <a:cs typeface="Sitka Subheading"/>
              </a:rPr>
              <a:t>x</a:t>
            </a:r>
            <a:r>
              <a:rPr sz="1900" spc="75" baseline="-17543" dirty="0">
                <a:latin typeface="Palatino Linotype"/>
                <a:cs typeface="Palatino Linotype"/>
              </a:rPr>
              <a:t>t</a:t>
            </a:r>
            <a:endParaRPr sz="1900" baseline="-17543">
              <a:latin typeface="Palatino Linotype"/>
              <a:cs typeface="Palatino Linotyp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44519" y="4988898"/>
            <a:ext cx="564303" cy="29587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867" spc="-7" dirty="0">
                <a:latin typeface="Sitka Subheading"/>
                <a:cs typeface="Sitka Subheading"/>
              </a:rPr>
              <a:t>q(x</a:t>
            </a:r>
            <a:r>
              <a:rPr sz="1900" spc="-10" baseline="-17543" dirty="0">
                <a:latin typeface="Palatino Linotype"/>
                <a:cs typeface="Palatino Linotype"/>
              </a:rPr>
              <a:t>1</a:t>
            </a:r>
            <a:r>
              <a:rPr sz="1867" spc="-7" dirty="0">
                <a:latin typeface="Sitka Subheading"/>
                <a:cs typeface="Sitka Subheading"/>
              </a:rPr>
              <a:t>)</a:t>
            </a:r>
            <a:endParaRPr sz="1867">
              <a:latin typeface="Sitka Subheading"/>
              <a:cs typeface="Sitka Subheading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79552" y="4988898"/>
            <a:ext cx="564303" cy="29587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867" spc="-7" dirty="0">
                <a:latin typeface="Sitka Subheading"/>
                <a:cs typeface="Sitka Subheading"/>
              </a:rPr>
              <a:t>q(x</a:t>
            </a:r>
            <a:r>
              <a:rPr sz="1900" spc="-10" baseline="-17543" dirty="0">
                <a:latin typeface="Palatino Linotype"/>
                <a:cs typeface="Palatino Linotype"/>
              </a:rPr>
              <a:t>2</a:t>
            </a:r>
            <a:r>
              <a:rPr sz="1867" spc="-7" dirty="0">
                <a:latin typeface="Sitka Subheading"/>
                <a:cs typeface="Sitka Subheading"/>
              </a:rPr>
              <a:t>)</a:t>
            </a:r>
            <a:endParaRPr sz="1867">
              <a:latin typeface="Sitka Subheading"/>
              <a:cs typeface="Sitka Subheading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214587" y="4988898"/>
            <a:ext cx="564303" cy="29587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867" spc="-7" dirty="0">
                <a:latin typeface="Sitka Subheading"/>
                <a:cs typeface="Sitka Subheading"/>
              </a:rPr>
              <a:t>q(x</a:t>
            </a:r>
            <a:r>
              <a:rPr sz="1900" spc="-10" baseline="-17543" dirty="0">
                <a:latin typeface="Palatino Linotype"/>
                <a:cs typeface="Palatino Linotype"/>
              </a:rPr>
              <a:t>3</a:t>
            </a:r>
            <a:r>
              <a:rPr sz="1867" spc="-7" dirty="0">
                <a:latin typeface="Sitka Subheading"/>
                <a:cs typeface="Sitka Subheading"/>
              </a:rPr>
              <a:t>)</a:t>
            </a:r>
            <a:endParaRPr sz="1867">
              <a:latin typeface="Sitka Subheading"/>
              <a:cs typeface="Sitka Subheading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47371" y="2454318"/>
            <a:ext cx="2421043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spc="-7" dirty="0">
                <a:solidFill>
                  <a:srgbClr val="890C58"/>
                </a:solidFill>
                <a:latin typeface="Arial MT"/>
                <a:cs typeface="Arial MT"/>
              </a:rPr>
              <a:t>Diffused </a:t>
            </a:r>
            <a:r>
              <a:rPr sz="1600" spc="-3" dirty="0">
                <a:solidFill>
                  <a:srgbClr val="890C58"/>
                </a:solidFill>
                <a:latin typeface="Arial MT"/>
                <a:cs typeface="Arial MT"/>
              </a:rPr>
              <a:t>Data Distributions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59423" y="2080767"/>
            <a:ext cx="2060448" cy="239776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1440" y="3486912"/>
            <a:ext cx="1702816" cy="239775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0353472" y="5014638"/>
            <a:ext cx="186690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spc="400" dirty="0">
                <a:latin typeface="Bahnschrift"/>
                <a:cs typeface="Bahnschrift"/>
              </a:rPr>
              <a:t>…</a:t>
            </a:r>
            <a:endParaRPr sz="1600">
              <a:latin typeface="Bahnschrift"/>
              <a:cs typeface="Bahnschrift"/>
            </a:endParaRPr>
          </a:p>
        </p:txBody>
      </p:sp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26639" y="3960368"/>
            <a:ext cx="1780032" cy="231648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3111972" y="4262978"/>
            <a:ext cx="986790" cy="107527"/>
          </a:xfrm>
          <a:custGeom>
            <a:avLst/>
            <a:gdLst/>
            <a:ahLst/>
            <a:cxnLst/>
            <a:rect l="l" t="t" r="r" b="b"/>
            <a:pathLst>
              <a:path w="1480185" h="161290">
                <a:moveTo>
                  <a:pt x="1479626" y="0"/>
                </a:moveTo>
                <a:lnTo>
                  <a:pt x="1471954" y="31349"/>
                </a:lnTo>
                <a:lnTo>
                  <a:pt x="1451035" y="56949"/>
                </a:lnTo>
                <a:lnTo>
                  <a:pt x="1420006" y="74209"/>
                </a:lnTo>
                <a:lnTo>
                  <a:pt x="1382010" y="80538"/>
                </a:lnTo>
                <a:lnTo>
                  <a:pt x="825176" y="80538"/>
                </a:lnTo>
                <a:lnTo>
                  <a:pt x="787179" y="86867"/>
                </a:lnTo>
                <a:lnTo>
                  <a:pt x="756151" y="104127"/>
                </a:lnTo>
                <a:lnTo>
                  <a:pt x="735231" y="129727"/>
                </a:lnTo>
                <a:lnTo>
                  <a:pt x="727560" y="161077"/>
                </a:lnTo>
                <a:lnTo>
                  <a:pt x="719889" y="129727"/>
                </a:lnTo>
                <a:lnTo>
                  <a:pt x="698969" y="104127"/>
                </a:lnTo>
                <a:lnTo>
                  <a:pt x="667941" y="86867"/>
                </a:lnTo>
                <a:lnTo>
                  <a:pt x="629944" y="80538"/>
                </a:lnTo>
                <a:lnTo>
                  <a:pt x="97615" y="80538"/>
                </a:lnTo>
                <a:lnTo>
                  <a:pt x="59619" y="74209"/>
                </a:lnTo>
                <a:lnTo>
                  <a:pt x="28591" y="56949"/>
                </a:lnTo>
                <a:lnTo>
                  <a:pt x="7671" y="31349"/>
                </a:lnTo>
                <a:lnTo>
                  <a:pt x="0" y="0"/>
                </a:lnTo>
              </a:path>
            </a:pathLst>
          </a:custGeom>
          <a:ln w="9525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1" name="object 21"/>
          <p:cNvSpPr txBox="1"/>
          <p:nvPr/>
        </p:nvSpPr>
        <p:spPr>
          <a:xfrm>
            <a:off x="626660" y="3942080"/>
            <a:ext cx="3790527" cy="74195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533" spc="7" dirty="0">
                <a:latin typeface="Trebuchet MS"/>
                <a:cs typeface="Trebuchet MS"/>
              </a:rPr>
              <a:t>Iteratively</a:t>
            </a:r>
            <a:r>
              <a:rPr sz="1533" spc="-13" dirty="0">
                <a:latin typeface="Trebuchet MS"/>
                <a:cs typeface="Trebuchet MS"/>
              </a:rPr>
              <a:t> </a:t>
            </a:r>
            <a:r>
              <a:rPr sz="1533" spc="7" dirty="0">
                <a:latin typeface="Trebuchet MS"/>
                <a:cs typeface="Trebuchet MS"/>
              </a:rPr>
              <a:t>sample</a:t>
            </a:r>
            <a:endParaRPr sz="1533">
              <a:latin typeface="Trebuchet MS"/>
              <a:cs typeface="Trebuchet MS"/>
            </a:endParaRPr>
          </a:p>
          <a:p>
            <a:pPr>
              <a:spcBef>
                <a:spcPts val="23"/>
              </a:spcBef>
            </a:pPr>
            <a:endParaRPr sz="1900">
              <a:latin typeface="Trebuchet MS"/>
              <a:cs typeface="Trebuchet MS"/>
            </a:endParaRPr>
          </a:p>
          <a:p>
            <a:pPr marL="2278917"/>
            <a:r>
              <a:rPr sz="1333" spc="-40" dirty="0">
                <a:latin typeface="Trebuchet MS"/>
                <a:cs typeface="Trebuchet MS"/>
              </a:rPr>
              <a:t>True</a:t>
            </a:r>
            <a:r>
              <a:rPr sz="1333" spc="-30" dirty="0">
                <a:latin typeface="Trebuchet MS"/>
                <a:cs typeface="Trebuchet MS"/>
              </a:rPr>
              <a:t> </a:t>
            </a:r>
            <a:r>
              <a:rPr sz="1333" spc="-3" dirty="0">
                <a:latin typeface="Trebuchet MS"/>
                <a:cs typeface="Trebuchet MS"/>
              </a:rPr>
              <a:t>Denoising</a:t>
            </a:r>
            <a:r>
              <a:rPr sz="1333" spc="-23" dirty="0">
                <a:latin typeface="Trebuchet MS"/>
                <a:cs typeface="Trebuchet MS"/>
              </a:rPr>
              <a:t> </a:t>
            </a:r>
            <a:r>
              <a:rPr sz="1333" spc="-3" dirty="0">
                <a:latin typeface="Trebuchet MS"/>
                <a:cs typeface="Trebuchet MS"/>
              </a:rPr>
              <a:t>Dist.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604390" y="5445745"/>
            <a:ext cx="751417" cy="127000"/>
          </a:xfrm>
          <a:custGeom>
            <a:avLst/>
            <a:gdLst/>
            <a:ahLst/>
            <a:cxnLst/>
            <a:rect l="l" t="t" r="r" b="b"/>
            <a:pathLst>
              <a:path w="1127125" h="190500">
                <a:moveTo>
                  <a:pt x="101365" y="57338"/>
                </a:moveTo>
                <a:lnTo>
                  <a:pt x="76951" y="86804"/>
                </a:lnTo>
                <a:lnTo>
                  <a:pt x="95567" y="99477"/>
                </a:lnTo>
                <a:lnTo>
                  <a:pt x="96519" y="100012"/>
                </a:lnTo>
                <a:lnTo>
                  <a:pt x="134899" y="117464"/>
                </a:lnTo>
                <a:lnTo>
                  <a:pt x="177203" y="133347"/>
                </a:lnTo>
                <a:lnTo>
                  <a:pt x="222694" y="147393"/>
                </a:lnTo>
                <a:lnTo>
                  <a:pt x="271068" y="159562"/>
                </a:lnTo>
                <a:lnTo>
                  <a:pt x="321970" y="169798"/>
                </a:lnTo>
                <a:lnTo>
                  <a:pt x="375069" y="178036"/>
                </a:lnTo>
                <a:lnTo>
                  <a:pt x="430021" y="184204"/>
                </a:lnTo>
                <a:lnTo>
                  <a:pt x="486486" y="188229"/>
                </a:lnTo>
                <a:lnTo>
                  <a:pt x="544093" y="190032"/>
                </a:lnTo>
                <a:lnTo>
                  <a:pt x="602513" y="189534"/>
                </a:lnTo>
                <a:lnTo>
                  <a:pt x="661390" y="186655"/>
                </a:lnTo>
                <a:lnTo>
                  <a:pt x="720369" y="181309"/>
                </a:lnTo>
                <a:lnTo>
                  <a:pt x="788657" y="171811"/>
                </a:lnTo>
                <a:lnTo>
                  <a:pt x="853312" y="159111"/>
                </a:lnTo>
                <a:lnTo>
                  <a:pt x="882679" y="151950"/>
                </a:lnTo>
                <a:lnTo>
                  <a:pt x="545274" y="151950"/>
                </a:lnTo>
                <a:lnTo>
                  <a:pt x="489178" y="150224"/>
                </a:lnTo>
                <a:lnTo>
                  <a:pt x="434263" y="146340"/>
                </a:lnTo>
                <a:lnTo>
                  <a:pt x="380898" y="140384"/>
                </a:lnTo>
                <a:lnTo>
                  <a:pt x="329463" y="132443"/>
                </a:lnTo>
                <a:lnTo>
                  <a:pt x="280339" y="122609"/>
                </a:lnTo>
                <a:lnTo>
                  <a:pt x="233908" y="110981"/>
                </a:lnTo>
                <a:lnTo>
                  <a:pt x="190550" y="97665"/>
                </a:lnTo>
                <a:lnTo>
                  <a:pt x="150672" y="82781"/>
                </a:lnTo>
                <a:lnTo>
                  <a:pt x="116780" y="67373"/>
                </a:lnTo>
                <a:lnTo>
                  <a:pt x="116103" y="67373"/>
                </a:lnTo>
                <a:lnTo>
                  <a:pt x="113271" y="65778"/>
                </a:lnTo>
                <a:lnTo>
                  <a:pt x="113760" y="65778"/>
                </a:lnTo>
                <a:lnTo>
                  <a:pt x="101365" y="57338"/>
                </a:lnTo>
                <a:close/>
              </a:path>
              <a:path w="1127125" h="190500">
                <a:moveTo>
                  <a:pt x="1098778" y="0"/>
                </a:moveTo>
                <a:lnTo>
                  <a:pt x="1058532" y="36174"/>
                </a:lnTo>
                <a:lnTo>
                  <a:pt x="1022261" y="58756"/>
                </a:lnTo>
                <a:lnTo>
                  <a:pt x="979131" y="79584"/>
                </a:lnTo>
                <a:lnTo>
                  <a:pt x="929779" y="98313"/>
                </a:lnTo>
                <a:lnTo>
                  <a:pt x="874814" y="114651"/>
                </a:lnTo>
                <a:lnTo>
                  <a:pt x="814831" y="128339"/>
                </a:lnTo>
                <a:lnTo>
                  <a:pt x="716914" y="143365"/>
                </a:lnTo>
                <a:lnTo>
                  <a:pt x="659523" y="148601"/>
                </a:lnTo>
                <a:lnTo>
                  <a:pt x="602183" y="151436"/>
                </a:lnTo>
                <a:lnTo>
                  <a:pt x="545274" y="151950"/>
                </a:lnTo>
                <a:lnTo>
                  <a:pt x="882679" y="151950"/>
                </a:lnTo>
                <a:lnTo>
                  <a:pt x="941260" y="134644"/>
                </a:lnTo>
                <a:lnTo>
                  <a:pt x="993355" y="114931"/>
                </a:lnTo>
                <a:lnTo>
                  <a:pt x="1039634" y="92661"/>
                </a:lnTo>
                <a:lnTo>
                  <a:pt x="1079601" y="67915"/>
                </a:lnTo>
                <a:lnTo>
                  <a:pt x="1112723" y="40681"/>
                </a:lnTo>
                <a:lnTo>
                  <a:pt x="1126528" y="26095"/>
                </a:lnTo>
                <a:lnTo>
                  <a:pt x="1098778" y="0"/>
                </a:lnTo>
                <a:close/>
              </a:path>
              <a:path w="1127125" h="190500">
                <a:moveTo>
                  <a:pt x="148780" y="109"/>
                </a:moveTo>
                <a:lnTo>
                  <a:pt x="0" y="534"/>
                </a:lnTo>
                <a:lnTo>
                  <a:pt x="27241" y="146803"/>
                </a:lnTo>
                <a:lnTo>
                  <a:pt x="76951" y="86804"/>
                </a:lnTo>
                <a:lnTo>
                  <a:pt x="62623" y="77049"/>
                </a:lnTo>
                <a:lnTo>
                  <a:pt x="84061" y="45556"/>
                </a:lnTo>
                <a:lnTo>
                  <a:pt x="111126" y="45556"/>
                </a:lnTo>
                <a:lnTo>
                  <a:pt x="148780" y="109"/>
                </a:lnTo>
                <a:close/>
              </a:path>
              <a:path w="1127125" h="190500">
                <a:moveTo>
                  <a:pt x="84061" y="45556"/>
                </a:moveTo>
                <a:lnTo>
                  <a:pt x="62623" y="77049"/>
                </a:lnTo>
                <a:lnTo>
                  <a:pt x="76951" y="86804"/>
                </a:lnTo>
                <a:lnTo>
                  <a:pt x="101365" y="57338"/>
                </a:lnTo>
                <a:lnTo>
                  <a:pt x="84061" y="45556"/>
                </a:lnTo>
                <a:close/>
              </a:path>
              <a:path w="1127125" h="190500">
                <a:moveTo>
                  <a:pt x="113271" y="65778"/>
                </a:moveTo>
                <a:lnTo>
                  <a:pt x="116103" y="67373"/>
                </a:lnTo>
                <a:lnTo>
                  <a:pt x="114743" y="66447"/>
                </a:lnTo>
                <a:lnTo>
                  <a:pt x="113271" y="65778"/>
                </a:lnTo>
                <a:close/>
              </a:path>
              <a:path w="1127125" h="190500">
                <a:moveTo>
                  <a:pt x="114743" y="66447"/>
                </a:moveTo>
                <a:lnTo>
                  <a:pt x="116103" y="67373"/>
                </a:lnTo>
                <a:lnTo>
                  <a:pt x="116780" y="67373"/>
                </a:lnTo>
                <a:lnTo>
                  <a:pt x="114743" y="66447"/>
                </a:lnTo>
                <a:close/>
              </a:path>
              <a:path w="1127125" h="190500">
                <a:moveTo>
                  <a:pt x="113760" y="65778"/>
                </a:moveTo>
                <a:lnTo>
                  <a:pt x="113271" y="65778"/>
                </a:lnTo>
                <a:lnTo>
                  <a:pt x="114743" y="66447"/>
                </a:lnTo>
                <a:lnTo>
                  <a:pt x="113760" y="65778"/>
                </a:lnTo>
                <a:close/>
              </a:path>
              <a:path w="1127125" h="190500">
                <a:moveTo>
                  <a:pt x="111126" y="45556"/>
                </a:moveTo>
                <a:lnTo>
                  <a:pt x="84061" y="45556"/>
                </a:lnTo>
                <a:lnTo>
                  <a:pt x="101365" y="57338"/>
                </a:lnTo>
                <a:lnTo>
                  <a:pt x="111126" y="45556"/>
                </a:lnTo>
                <a:close/>
              </a:path>
            </a:pathLst>
          </a:custGeom>
          <a:solidFill>
            <a:srgbClr val="B6476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3" name="object 23"/>
          <p:cNvSpPr/>
          <p:nvPr/>
        </p:nvSpPr>
        <p:spPr>
          <a:xfrm>
            <a:off x="9627234" y="5445745"/>
            <a:ext cx="751417" cy="127000"/>
          </a:xfrm>
          <a:custGeom>
            <a:avLst/>
            <a:gdLst/>
            <a:ahLst/>
            <a:cxnLst/>
            <a:rect l="l" t="t" r="r" b="b"/>
            <a:pathLst>
              <a:path w="1127125" h="190500">
                <a:moveTo>
                  <a:pt x="101367" y="57335"/>
                </a:moveTo>
                <a:lnTo>
                  <a:pt x="76951" y="86804"/>
                </a:lnTo>
                <a:lnTo>
                  <a:pt x="95567" y="99477"/>
                </a:lnTo>
                <a:lnTo>
                  <a:pt x="96519" y="100012"/>
                </a:lnTo>
                <a:lnTo>
                  <a:pt x="134899" y="117464"/>
                </a:lnTo>
                <a:lnTo>
                  <a:pt x="177203" y="133347"/>
                </a:lnTo>
                <a:lnTo>
                  <a:pt x="222694" y="147393"/>
                </a:lnTo>
                <a:lnTo>
                  <a:pt x="271068" y="159562"/>
                </a:lnTo>
                <a:lnTo>
                  <a:pt x="321970" y="169798"/>
                </a:lnTo>
                <a:lnTo>
                  <a:pt x="375081" y="178036"/>
                </a:lnTo>
                <a:lnTo>
                  <a:pt x="430034" y="184204"/>
                </a:lnTo>
                <a:lnTo>
                  <a:pt x="486486" y="188229"/>
                </a:lnTo>
                <a:lnTo>
                  <a:pt x="544093" y="190032"/>
                </a:lnTo>
                <a:lnTo>
                  <a:pt x="602513" y="189534"/>
                </a:lnTo>
                <a:lnTo>
                  <a:pt x="661390" y="186655"/>
                </a:lnTo>
                <a:lnTo>
                  <a:pt x="720369" y="181309"/>
                </a:lnTo>
                <a:lnTo>
                  <a:pt x="788669" y="171811"/>
                </a:lnTo>
                <a:lnTo>
                  <a:pt x="853325" y="159111"/>
                </a:lnTo>
                <a:lnTo>
                  <a:pt x="882680" y="151950"/>
                </a:lnTo>
                <a:lnTo>
                  <a:pt x="545274" y="151950"/>
                </a:lnTo>
                <a:lnTo>
                  <a:pt x="489178" y="150224"/>
                </a:lnTo>
                <a:lnTo>
                  <a:pt x="434263" y="146340"/>
                </a:lnTo>
                <a:lnTo>
                  <a:pt x="380898" y="140384"/>
                </a:lnTo>
                <a:lnTo>
                  <a:pt x="329476" y="132443"/>
                </a:lnTo>
                <a:lnTo>
                  <a:pt x="280352" y="122609"/>
                </a:lnTo>
                <a:lnTo>
                  <a:pt x="233908" y="110981"/>
                </a:lnTo>
                <a:lnTo>
                  <a:pt x="190563" y="97665"/>
                </a:lnTo>
                <a:lnTo>
                  <a:pt x="150672" y="82781"/>
                </a:lnTo>
                <a:lnTo>
                  <a:pt x="116780" y="67373"/>
                </a:lnTo>
                <a:lnTo>
                  <a:pt x="116116" y="67373"/>
                </a:lnTo>
                <a:lnTo>
                  <a:pt x="113271" y="65778"/>
                </a:lnTo>
                <a:lnTo>
                  <a:pt x="113772" y="65778"/>
                </a:lnTo>
                <a:lnTo>
                  <a:pt x="101367" y="57335"/>
                </a:lnTo>
                <a:close/>
              </a:path>
              <a:path w="1127125" h="190500">
                <a:moveTo>
                  <a:pt x="1098778" y="0"/>
                </a:moveTo>
                <a:lnTo>
                  <a:pt x="1058532" y="36174"/>
                </a:lnTo>
                <a:lnTo>
                  <a:pt x="1022261" y="58756"/>
                </a:lnTo>
                <a:lnTo>
                  <a:pt x="979144" y="79584"/>
                </a:lnTo>
                <a:lnTo>
                  <a:pt x="929779" y="98313"/>
                </a:lnTo>
                <a:lnTo>
                  <a:pt x="874814" y="114651"/>
                </a:lnTo>
                <a:lnTo>
                  <a:pt x="814831" y="128339"/>
                </a:lnTo>
                <a:lnTo>
                  <a:pt x="716927" y="143365"/>
                </a:lnTo>
                <a:lnTo>
                  <a:pt x="659523" y="148601"/>
                </a:lnTo>
                <a:lnTo>
                  <a:pt x="602183" y="151436"/>
                </a:lnTo>
                <a:lnTo>
                  <a:pt x="545274" y="151950"/>
                </a:lnTo>
                <a:lnTo>
                  <a:pt x="882680" y="151950"/>
                </a:lnTo>
                <a:lnTo>
                  <a:pt x="941260" y="134644"/>
                </a:lnTo>
                <a:lnTo>
                  <a:pt x="993355" y="114931"/>
                </a:lnTo>
                <a:lnTo>
                  <a:pt x="1039647" y="92661"/>
                </a:lnTo>
                <a:lnTo>
                  <a:pt x="1079601" y="67915"/>
                </a:lnTo>
                <a:lnTo>
                  <a:pt x="1112723" y="40681"/>
                </a:lnTo>
                <a:lnTo>
                  <a:pt x="1126540" y="26095"/>
                </a:lnTo>
                <a:lnTo>
                  <a:pt x="1098778" y="0"/>
                </a:lnTo>
                <a:close/>
              </a:path>
              <a:path w="1127125" h="190500">
                <a:moveTo>
                  <a:pt x="148780" y="109"/>
                </a:moveTo>
                <a:lnTo>
                  <a:pt x="0" y="534"/>
                </a:lnTo>
                <a:lnTo>
                  <a:pt x="27241" y="146803"/>
                </a:lnTo>
                <a:lnTo>
                  <a:pt x="76951" y="86804"/>
                </a:lnTo>
                <a:lnTo>
                  <a:pt x="62623" y="77049"/>
                </a:lnTo>
                <a:lnTo>
                  <a:pt x="84061" y="45556"/>
                </a:lnTo>
                <a:lnTo>
                  <a:pt x="111126" y="45556"/>
                </a:lnTo>
                <a:lnTo>
                  <a:pt x="148780" y="109"/>
                </a:lnTo>
                <a:close/>
              </a:path>
              <a:path w="1127125" h="190500">
                <a:moveTo>
                  <a:pt x="84061" y="45556"/>
                </a:moveTo>
                <a:lnTo>
                  <a:pt x="62623" y="77049"/>
                </a:lnTo>
                <a:lnTo>
                  <a:pt x="76951" y="86804"/>
                </a:lnTo>
                <a:lnTo>
                  <a:pt x="101367" y="57335"/>
                </a:lnTo>
                <a:lnTo>
                  <a:pt x="84061" y="45556"/>
                </a:lnTo>
                <a:close/>
              </a:path>
              <a:path w="1127125" h="190500">
                <a:moveTo>
                  <a:pt x="113271" y="65778"/>
                </a:moveTo>
                <a:lnTo>
                  <a:pt x="116116" y="67373"/>
                </a:lnTo>
                <a:lnTo>
                  <a:pt x="114780" y="66464"/>
                </a:lnTo>
                <a:lnTo>
                  <a:pt x="113271" y="65778"/>
                </a:lnTo>
                <a:close/>
              </a:path>
              <a:path w="1127125" h="190500">
                <a:moveTo>
                  <a:pt x="114780" y="66464"/>
                </a:moveTo>
                <a:lnTo>
                  <a:pt x="116116" y="67373"/>
                </a:lnTo>
                <a:lnTo>
                  <a:pt x="116780" y="67373"/>
                </a:lnTo>
                <a:lnTo>
                  <a:pt x="114780" y="66464"/>
                </a:lnTo>
                <a:close/>
              </a:path>
              <a:path w="1127125" h="190500">
                <a:moveTo>
                  <a:pt x="113772" y="65778"/>
                </a:moveTo>
                <a:lnTo>
                  <a:pt x="113271" y="65778"/>
                </a:lnTo>
                <a:lnTo>
                  <a:pt x="114780" y="66464"/>
                </a:lnTo>
                <a:lnTo>
                  <a:pt x="113772" y="65778"/>
                </a:lnTo>
                <a:close/>
              </a:path>
              <a:path w="1127125" h="190500">
                <a:moveTo>
                  <a:pt x="111126" y="45556"/>
                </a:moveTo>
                <a:lnTo>
                  <a:pt x="84061" y="45556"/>
                </a:lnTo>
                <a:lnTo>
                  <a:pt x="101367" y="57335"/>
                </a:lnTo>
                <a:lnTo>
                  <a:pt x="111126" y="45556"/>
                </a:lnTo>
                <a:close/>
              </a:path>
            </a:pathLst>
          </a:custGeom>
          <a:solidFill>
            <a:srgbClr val="B6476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4" name="object 24"/>
          <p:cNvSpPr/>
          <p:nvPr/>
        </p:nvSpPr>
        <p:spPr>
          <a:xfrm>
            <a:off x="8650080" y="5445745"/>
            <a:ext cx="751417" cy="127000"/>
          </a:xfrm>
          <a:custGeom>
            <a:avLst/>
            <a:gdLst/>
            <a:ahLst/>
            <a:cxnLst/>
            <a:rect l="l" t="t" r="r" b="b"/>
            <a:pathLst>
              <a:path w="1127125" h="190500">
                <a:moveTo>
                  <a:pt x="101372" y="57334"/>
                </a:moveTo>
                <a:lnTo>
                  <a:pt x="76956" y="86807"/>
                </a:lnTo>
                <a:lnTo>
                  <a:pt x="95567" y="99477"/>
                </a:lnTo>
                <a:lnTo>
                  <a:pt x="96519" y="100012"/>
                </a:lnTo>
                <a:lnTo>
                  <a:pt x="134899" y="117464"/>
                </a:lnTo>
                <a:lnTo>
                  <a:pt x="177203" y="133347"/>
                </a:lnTo>
                <a:lnTo>
                  <a:pt x="222707" y="147393"/>
                </a:lnTo>
                <a:lnTo>
                  <a:pt x="271068" y="159562"/>
                </a:lnTo>
                <a:lnTo>
                  <a:pt x="321983" y="169798"/>
                </a:lnTo>
                <a:lnTo>
                  <a:pt x="375081" y="178036"/>
                </a:lnTo>
                <a:lnTo>
                  <a:pt x="430034" y="184204"/>
                </a:lnTo>
                <a:lnTo>
                  <a:pt x="486486" y="188229"/>
                </a:lnTo>
                <a:lnTo>
                  <a:pt x="544106" y="190032"/>
                </a:lnTo>
                <a:lnTo>
                  <a:pt x="602526" y="189534"/>
                </a:lnTo>
                <a:lnTo>
                  <a:pt x="661390" y="186655"/>
                </a:lnTo>
                <a:lnTo>
                  <a:pt x="720369" y="181309"/>
                </a:lnTo>
                <a:lnTo>
                  <a:pt x="788669" y="171811"/>
                </a:lnTo>
                <a:lnTo>
                  <a:pt x="853325" y="159111"/>
                </a:lnTo>
                <a:lnTo>
                  <a:pt x="882680" y="151950"/>
                </a:lnTo>
                <a:lnTo>
                  <a:pt x="545287" y="151950"/>
                </a:lnTo>
                <a:lnTo>
                  <a:pt x="489191" y="150224"/>
                </a:lnTo>
                <a:lnTo>
                  <a:pt x="434276" y="146340"/>
                </a:lnTo>
                <a:lnTo>
                  <a:pt x="380911" y="140384"/>
                </a:lnTo>
                <a:lnTo>
                  <a:pt x="329476" y="132443"/>
                </a:lnTo>
                <a:lnTo>
                  <a:pt x="280352" y="122609"/>
                </a:lnTo>
                <a:lnTo>
                  <a:pt x="233921" y="110981"/>
                </a:lnTo>
                <a:lnTo>
                  <a:pt x="190563" y="97665"/>
                </a:lnTo>
                <a:lnTo>
                  <a:pt x="150672" y="82781"/>
                </a:lnTo>
                <a:lnTo>
                  <a:pt x="116791" y="67373"/>
                </a:lnTo>
                <a:lnTo>
                  <a:pt x="116116" y="67373"/>
                </a:lnTo>
                <a:lnTo>
                  <a:pt x="113284" y="65778"/>
                </a:lnTo>
                <a:lnTo>
                  <a:pt x="113773" y="65778"/>
                </a:lnTo>
                <a:lnTo>
                  <a:pt x="101372" y="57334"/>
                </a:lnTo>
                <a:close/>
              </a:path>
              <a:path w="1127125" h="190500">
                <a:moveTo>
                  <a:pt x="1098778" y="0"/>
                </a:moveTo>
                <a:lnTo>
                  <a:pt x="1058532" y="36174"/>
                </a:lnTo>
                <a:lnTo>
                  <a:pt x="1022261" y="58756"/>
                </a:lnTo>
                <a:lnTo>
                  <a:pt x="979144" y="79584"/>
                </a:lnTo>
                <a:lnTo>
                  <a:pt x="929792" y="98313"/>
                </a:lnTo>
                <a:lnTo>
                  <a:pt x="874814" y="114651"/>
                </a:lnTo>
                <a:lnTo>
                  <a:pt x="814832" y="128339"/>
                </a:lnTo>
                <a:lnTo>
                  <a:pt x="716927" y="143365"/>
                </a:lnTo>
                <a:lnTo>
                  <a:pt x="659523" y="148601"/>
                </a:lnTo>
                <a:lnTo>
                  <a:pt x="602183" y="151436"/>
                </a:lnTo>
                <a:lnTo>
                  <a:pt x="545287" y="151950"/>
                </a:lnTo>
                <a:lnTo>
                  <a:pt x="882680" y="151950"/>
                </a:lnTo>
                <a:lnTo>
                  <a:pt x="941260" y="134644"/>
                </a:lnTo>
                <a:lnTo>
                  <a:pt x="993368" y="114931"/>
                </a:lnTo>
                <a:lnTo>
                  <a:pt x="1039647" y="92661"/>
                </a:lnTo>
                <a:lnTo>
                  <a:pt x="1079601" y="67915"/>
                </a:lnTo>
                <a:lnTo>
                  <a:pt x="1112723" y="40681"/>
                </a:lnTo>
                <a:lnTo>
                  <a:pt x="1126540" y="26095"/>
                </a:lnTo>
                <a:lnTo>
                  <a:pt x="1098778" y="0"/>
                </a:lnTo>
                <a:close/>
              </a:path>
              <a:path w="1127125" h="190500">
                <a:moveTo>
                  <a:pt x="148780" y="109"/>
                </a:moveTo>
                <a:lnTo>
                  <a:pt x="0" y="534"/>
                </a:lnTo>
                <a:lnTo>
                  <a:pt x="27254" y="146803"/>
                </a:lnTo>
                <a:lnTo>
                  <a:pt x="76956" y="86807"/>
                </a:lnTo>
                <a:lnTo>
                  <a:pt x="62623" y="77049"/>
                </a:lnTo>
                <a:lnTo>
                  <a:pt x="84073" y="45556"/>
                </a:lnTo>
                <a:lnTo>
                  <a:pt x="111130" y="45556"/>
                </a:lnTo>
                <a:lnTo>
                  <a:pt x="148780" y="109"/>
                </a:lnTo>
                <a:close/>
              </a:path>
              <a:path w="1127125" h="190500">
                <a:moveTo>
                  <a:pt x="84073" y="45556"/>
                </a:moveTo>
                <a:lnTo>
                  <a:pt x="62623" y="77049"/>
                </a:lnTo>
                <a:lnTo>
                  <a:pt x="76956" y="86807"/>
                </a:lnTo>
                <a:lnTo>
                  <a:pt x="101372" y="57334"/>
                </a:lnTo>
                <a:lnTo>
                  <a:pt x="84073" y="45556"/>
                </a:lnTo>
                <a:close/>
              </a:path>
              <a:path w="1127125" h="190500">
                <a:moveTo>
                  <a:pt x="113284" y="65778"/>
                </a:moveTo>
                <a:lnTo>
                  <a:pt x="116116" y="67373"/>
                </a:lnTo>
                <a:lnTo>
                  <a:pt x="114757" y="66448"/>
                </a:lnTo>
                <a:lnTo>
                  <a:pt x="113284" y="65778"/>
                </a:lnTo>
                <a:close/>
              </a:path>
              <a:path w="1127125" h="190500">
                <a:moveTo>
                  <a:pt x="114757" y="66448"/>
                </a:moveTo>
                <a:lnTo>
                  <a:pt x="116116" y="67373"/>
                </a:lnTo>
                <a:lnTo>
                  <a:pt x="116791" y="67373"/>
                </a:lnTo>
                <a:lnTo>
                  <a:pt x="114757" y="66448"/>
                </a:lnTo>
                <a:close/>
              </a:path>
              <a:path w="1127125" h="190500">
                <a:moveTo>
                  <a:pt x="113773" y="65778"/>
                </a:moveTo>
                <a:lnTo>
                  <a:pt x="113284" y="65778"/>
                </a:lnTo>
                <a:lnTo>
                  <a:pt x="114757" y="66448"/>
                </a:lnTo>
                <a:lnTo>
                  <a:pt x="113773" y="65778"/>
                </a:lnTo>
                <a:close/>
              </a:path>
              <a:path w="1127125" h="190500">
                <a:moveTo>
                  <a:pt x="111130" y="45556"/>
                </a:moveTo>
                <a:lnTo>
                  <a:pt x="84073" y="45556"/>
                </a:lnTo>
                <a:lnTo>
                  <a:pt x="101372" y="57334"/>
                </a:lnTo>
                <a:lnTo>
                  <a:pt x="111130" y="45556"/>
                </a:lnTo>
                <a:close/>
              </a:path>
            </a:pathLst>
          </a:custGeom>
          <a:solidFill>
            <a:srgbClr val="B6476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5" name="object 25"/>
          <p:cNvSpPr/>
          <p:nvPr/>
        </p:nvSpPr>
        <p:spPr>
          <a:xfrm>
            <a:off x="7672928" y="5445745"/>
            <a:ext cx="751417" cy="127000"/>
          </a:xfrm>
          <a:custGeom>
            <a:avLst/>
            <a:gdLst/>
            <a:ahLst/>
            <a:cxnLst/>
            <a:rect l="l" t="t" r="r" b="b"/>
            <a:pathLst>
              <a:path w="1127125" h="190500">
                <a:moveTo>
                  <a:pt x="101372" y="57336"/>
                </a:moveTo>
                <a:lnTo>
                  <a:pt x="76956" y="86806"/>
                </a:lnTo>
                <a:lnTo>
                  <a:pt x="95570" y="99477"/>
                </a:lnTo>
                <a:lnTo>
                  <a:pt x="96520" y="100012"/>
                </a:lnTo>
                <a:lnTo>
                  <a:pt x="134904" y="117464"/>
                </a:lnTo>
                <a:lnTo>
                  <a:pt x="177203" y="133347"/>
                </a:lnTo>
                <a:lnTo>
                  <a:pt x="222703" y="147393"/>
                </a:lnTo>
                <a:lnTo>
                  <a:pt x="271073" y="159562"/>
                </a:lnTo>
                <a:lnTo>
                  <a:pt x="321979" y="169798"/>
                </a:lnTo>
                <a:lnTo>
                  <a:pt x="375079" y="178036"/>
                </a:lnTo>
                <a:lnTo>
                  <a:pt x="430030" y="184204"/>
                </a:lnTo>
                <a:lnTo>
                  <a:pt x="486487" y="188229"/>
                </a:lnTo>
                <a:lnTo>
                  <a:pt x="544099" y="190032"/>
                </a:lnTo>
                <a:lnTo>
                  <a:pt x="602519" y="189534"/>
                </a:lnTo>
                <a:lnTo>
                  <a:pt x="661394" y="186655"/>
                </a:lnTo>
                <a:lnTo>
                  <a:pt x="720374" y="181309"/>
                </a:lnTo>
                <a:lnTo>
                  <a:pt x="788667" y="171811"/>
                </a:lnTo>
                <a:lnTo>
                  <a:pt x="853323" y="159111"/>
                </a:lnTo>
                <a:lnTo>
                  <a:pt x="882679" y="151950"/>
                </a:lnTo>
                <a:lnTo>
                  <a:pt x="545282" y="151950"/>
                </a:lnTo>
                <a:lnTo>
                  <a:pt x="489186" y="150224"/>
                </a:lnTo>
                <a:lnTo>
                  <a:pt x="434268" y="146340"/>
                </a:lnTo>
                <a:lnTo>
                  <a:pt x="380907" y="140384"/>
                </a:lnTo>
                <a:lnTo>
                  <a:pt x="329473" y="132443"/>
                </a:lnTo>
                <a:lnTo>
                  <a:pt x="280349" y="122609"/>
                </a:lnTo>
                <a:lnTo>
                  <a:pt x="233916" y="110981"/>
                </a:lnTo>
                <a:lnTo>
                  <a:pt x="190559" y="97665"/>
                </a:lnTo>
                <a:lnTo>
                  <a:pt x="150674" y="82781"/>
                </a:lnTo>
                <a:lnTo>
                  <a:pt x="116786" y="67373"/>
                </a:lnTo>
                <a:lnTo>
                  <a:pt x="116113" y="67373"/>
                </a:lnTo>
                <a:lnTo>
                  <a:pt x="113277" y="65778"/>
                </a:lnTo>
                <a:lnTo>
                  <a:pt x="113770" y="65778"/>
                </a:lnTo>
                <a:lnTo>
                  <a:pt x="101372" y="57336"/>
                </a:lnTo>
                <a:close/>
              </a:path>
              <a:path w="1127125" h="190500">
                <a:moveTo>
                  <a:pt x="1098779" y="0"/>
                </a:moveTo>
                <a:lnTo>
                  <a:pt x="1058531" y="36174"/>
                </a:lnTo>
                <a:lnTo>
                  <a:pt x="1022264" y="58756"/>
                </a:lnTo>
                <a:lnTo>
                  <a:pt x="979143" y="79584"/>
                </a:lnTo>
                <a:lnTo>
                  <a:pt x="929787" y="98313"/>
                </a:lnTo>
                <a:lnTo>
                  <a:pt x="874815" y="114651"/>
                </a:lnTo>
                <a:lnTo>
                  <a:pt x="814833" y="128339"/>
                </a:lnTo>
                <a:lnTo>
                  <a:pt x="716925" y="143365"/>
                </a:lnTo>
                <a:lnTo>
                  <a:pt x="659523" y="148601"/>
                </a:lnTo>
                <a:lnTo>
                  <a:pt x="602185" y="151436"/>
                </a:lnTo>
                <a:lnTo>
                  <a:pt x="545282" y="151950"/>
                </a:lnTo>
                <a:lnTo>
                  <a:pt x="882679" y="151950"/>
                </a:lnTo>
                <a:lnTo>
                  <a:pt x="941264" y="134644"/>
                </a:lnTo>
                <a:lnTo>
                  <a:pt x="993362" y="114931"/>
                </a:lnTo>
                <a:lnTo>
                  <a:pt x="1039643" y="92661"/>
                </a:lnTo>
                <a:lnTo>
                  <a:pt x="1079606" y="67915"/>
                </a:lnTo>
                <a:lnTo>
                  <a:pt x="1112728" y="40681"/>
                </a:lnTo>
                <a:lnTo>
                  <a:pt x="1126539" y="26095"/>
                </a:lnTo>
                <a:lnTo>
                  <a:pt x="1098779" y="0"/>
                </a:lnTo>
                <a:close/>
              </a:path>
              <a:path w="1127125" h="190500">
                <a:moveTo>
                  <a:pt x="148785" y="109"/>
                </a:moveTo>
                <a:lnTo>
                  <a:pt x="0" y="534"/>
                </a:lnTo>
                <a:lnTo>
                  <a:pt x="27249" y="146803"/>
                </a:lnTo>
                <a:lnTo>
                  <a:pt x="76956" y="86806"/>
                </a:lnTo>
                <a:lnTo>
                  <a:pt x="62626" y="77049"/>
                </a:lnTo>
                <a:lnTo>
                  <a:pt x="84068" y="45556"/>
                </a:lnTo>
                <a:lnTo>
                  <a:pt x="111132" y="45556"/>
                </a:lnTo>
                <a:lnTo>
                  <a:pt x="148785" y="109"/>
                </a:lnTo>
                <a:close/>
              </a:path>
              <a:path w="1127125" h="190500">
                <a:moveTo>
                  <a:pt x="84068" y="45556"/>
                </a:moveTo>
                <a:lnTo>
                  <a:pt x="62626" y="77049"/>
                </a:lnTo>
                <a:lnTo>
                  <a:pt x="76956" y="86806"/>
                </a:lnTo>
                <a:lnTo>
                  <a:pt x="101372" y="57336"/>
                </a:lnTo>
                <a:lnTo>
                  <a:pt x="84068" y="45556"/>
                </a:lnTo>
                <a:close/>
              </a:path>
              <a:path w="1127125" h="190500">
                <a:moveTo>
                  <a:pt x="113277" y="65778"/>
                </a:moveTo>
                <a:lnTo>
                  <a:pt x="116113" y="67373"/>
                </a:lnTo>
                <a:lnTo>
                  <a:pt x="114761" y="66453"/>
                </a:lnTo>
                <a:lnTo>
                  <a:pt x="113277" y="65778"/>
                </a:lnTo>
                <a:close/>
              </a:path>
              <a:path w="1127125" h="190500">
                <a:moveTo>
                  <a:pt x="114761" y="66453"/>
                </a:moveTo>
                <a:lnTo>
                  <a:pt x="116113" y="67373"/>
                </a:lnTo>
                <a:lnTo>
                  <a:pt x="116786" y="67373"/>
                </a:lnTo>
                <a:lnTo>
                  <a:pt x="114761" y="66453"/>
                </a:lnTo>
                <a:close/>
              </a:path>
              <a:path w="1127125" h="190500">
                <a:moveTo>
                  <a:pt x="113770" y="65778"/>
                </a:moveTo>
                <a:lnTo>
                  <a:pt x="113277" y="65778"/>
                </a:lnTo>
                <a:lnTo>
                  <a:pt x="114761" y="66453"/>
                </a:lnTo>
                <a:lnTo>
                  <a:pt x="113770" y="65778"/>
                </a:lnTo>
                <a:close/>
              </a:path>
              <a:path w="1127125" h="190500">
                <a:moveTo>
                  <a:pt x="111132" y="45556"/>
                </a:moveTo>
                <a:lnTo>
                  <a:pt x="84068" y="45556"/>
                </a:lnTo>
                <a:lnTo>
                  <a:pt x="101372" y="57336"/>
                </a:lnTo>
                <a:lnTo>
                  <a:pt x="111132" y="45556"/>
                </a:lnTo>
                <a:close/>
              </a:path>
            </a:pathLst>
          </a:custGeom>
          <a:solidFill>
            <a:srgbClr val="B6476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6" name="object 26"/>
          <p:cNvSpPr/>
          <p:nvPr/>
        </p:nvSpPr>
        <p:spPr>
          <a:xfrm>
            <a:off x="6695775" y="5445745"/>
            <a:ext cx="751417" cy="127000"/>
          </a:xfrm>
          <a:custGeom>
            <a:avLst/>
            <a:gdLst/>
            <a:ahLst/>
            <a:cxnLst/>
            <a:rect l="l" t="t" r="r" b="b"/>
            <a:pathLst>
              <a:path w="1127125" h="190500">
                <a:moveTo>
                  <a:pt x="101371" y="57336"/>
                </a:moveTo>
                <a:lnTo>
                  <a:pt x="76955" y="86805"/>
                </a:lnTo>
                <a:lnTo>
                  <a:pt x="95568" y="99477"/>
                </a:lnTo>
                <a:lnTo>
                  <a:pt x="96518" y="100012"/>
                </a:lnTo>
                <a:lnTo>
                  <a:pt x="134903" y="117464"/>
                </a:lnTo>
                <a:lnTo>
                  <a:pt x="177201" y="133347"/>
                </a:lnTo>
                <a:lnTo>
                  <a:pt x="222702" y="147393"/>
                </a:lnTo>
                <a:lnTo>
                  <a:pt x="271072" y="159562"/>
                </a:lnTo>
                <a:lnTo>
                  <a:pt x="321978" y="169798"/>
                </a:lnTo>
                <a:lnTo>
                  <a:pt x="375079" y="178036"/>
                </a:lnTo>
                <a:lnTo>
                  <a:pt x="430030" y="184204"/>
                </a:lnTo>
                <a:lnTo>
                  <a:pt x="486486" y="188229"/>
                </a:lnTo>
                <a:lnTo>
                  <a:pt x="544099" y="190032"/>
                </a:lnTo>
                <a:lnTo>
                  <a:pt x="602518" y="189534"/>
                </a:lnTo>
                <a:lnTo>
                  <a:pt x="661394" y="186655"/>
                </a:lnTo>
                <a:lnTo>
                  <a:pt x="720374" y="181309"/>
                </a:lnTo>
                <a:lnTo>
                  <a:pt x="788667" y="171811"/>
                </a:lnTo>
                <a:lnTo>
                  <a:pt x="853321" y="159111"/>
                </a:lnTo>
                <a:lnTo>
                  <a:pt x="882678" y="151950"/>
                </a:lnTo>
                <a:lnTo>
                  <a:pt x="545280" y="151950"/>
                </a:lnTo>
                <a:lnTo>
                  <a:pt x="489184" y="150224"/>
                </a:lnTo>
                <a:lnTo>
                  <a:pt x="434268" y="146340"/>
                </a:lnTo>
                <a:lnTo>
                  <a:pt x="380906" y="140384"/>
                </a:lnTo>
                <a:lnTo>
                  <a:pt x="329473" y="132443"/>
                </a:lnTo>
                <a:lnTo>
                  <a:pt x="280348" y="122609"/>
                </a:lnTo>
                <a:lnTo>
                  <a:pt x="233914" y="110981"/>
                </a:lnTo>
                <a:lnTo>
                  <a:pt x="190559" y="97665"/>
                </a:lnTo>
                <a:lnTo>
                  <a:pt x="150672" y="82781"/>
                </a:lnTo>
                <a:lnTo>
                  <a:pt x="116785" y="67373"/>
                </a:lnTo>
                <a:lnTo>
                  <a:pt x="116113" y="67373"/>
                </a:lnTo>
                <a:lnTo>
                  <a:pt x="113277" y="65778"/>
                </a:lnTo>
                <a:lnTo>
                  <a:pt x="113770" y="65778"/>
                </a:lnTo>
                <a:lnTo>
                  <a:pt x="101371" y="57336"/>
                </a:lnTo>
                <a:close/>
              </a:path>
              <a:path w="1127125" h="190500">
                <a:moveTo>
                  <a:pt x="1098778" y="0"/>
                </a:moveTo>
                <a:lnTo>
                  <a:pt x="1058531" y="36174"/>
                </a:lnTo>
                <a:lnTo>
                  <a:pt x="1022264" y="58756"/>
                </a:lnTo>
                <a:lnTo>
                  <a:pt x="979142" y="79584"/>
                </a:lnTo>
                <a:lnTo>
                  <a:pt x="929787" y="98313"/>
                </a:lnTo>
                <a:lnTo>
                  <a:pt x="874815" y="114651"/>
                </a:lnTo>
                <a:lnTo>
                  <a:pt x="814833" y="128339"/>
                </a:lnTo>
                <a:lnTo>
                  <a:pt x="716923" y="143365"/>
                </a:lnTo>
                <a:lnTo>
                  <a:pt x="659522" y="148601"/>
                </a:lnTo>
                <a:lnTo>
                  <a:pt x="602184" y="151436"/>
                </a:lnTo>
                <a:lnTo>
                  <a:pt x="545280" y="151950"/>
                </a:lnTo>
                <a:lnTo>
                  <a:pt x="882678" y="151950"/>
                </a:lnTo>
                <a:lnTo>
                  <a:pt x="941263" y="134644"/>
                </a:lnTo>
                <a:lnTo>
                  <a:pt x="993362" y="114931"/>
                </a:lnTo>
                <a:lnTo>
                  <a:pt x="1039643" y="92661"/>
                </a:lnTo>
                <a:lnTo>
                  <a:pt x="1079605" y="67915"/>
                </a:lnTo>
                <a:lnTo>
                  <a:pt x="1112728" y="40681"/>
                </a:lnTo>
                <a:lnTo>
                  <a:pt x="1126538" y="26095"/>
                </a:lnTo>
                <a:lnTo>
                  <a:pt x="1098778" y="0"/>
                </a:lnTo>
                <a:close/>
              </a:path>
              <a:path w="1127125" h="190500">
                <a:moveTo>
                  <a:pt x="148784" y="109"/>
                </a:moveTo>
                <a:lnTo>
                  <a:pt x="0" y="534"/>
                </a:lnTo>
                <a:lnTo>
                  <a:pt x="27247" y="146803"/>
                </a:lnTo>
                <a:lnTo>
                  <a:pt x="76955" y="86805"/>
                </a:lnTo>
                <a:lnTo>
                  <a:pt x="62626" y="77049"/>
                </a:lnTo>
                <a:lnTo>
                  <a:pt x="84067" y="45556"/>
                </a:lnTo>
                <a:lnTo>
                  <a:pt x="111131" y="45556"/>
                </a:lnTo>
                <a:lnTo>
                  <a:pt x="148784" y="109"/>
                </a:lnTo>
                <a:close/>
              </a:path>
              <a:path w="1127125" h="190500">
                <a:moveTo>
                  <a:pt x="84067" y="45556"/>
                </a:moveTo>
                <a:lnTo>
                  <a:pt x="62626" y="77049"/>
                </a:lnTo>
                <a:lnTo>
                  <a:pt x="76955" y="86805"/>
                </a:lnTo>
                <a:lnTo>
                  <a:pt x="101371" y="57336"/>
                </a:lnTo>
                <a:lnTo>
                  <a:pt x="84067" y="45556"/>
                </a:lnTo>
                <a:close/>
              </a:path>
              <a:path w="1127125" h="190500">
                <a:moveTo>
                  <a:pt x="113277" y="65778"/>
                </a:moveTo>
                <a:lnTo>
                  <a:pt x="116113" y="67373"/>
                </a:lnTo>
                <a:lnTo>
                  <a:pt x="114761" y="66453"/>
                </a:lnTo>
                <a:lnTo>
                  <a:pt x="113277" y="65778"/>
                </a:lnTo>
                <a:close/>
              </a:path>
              <a:path w="1127125" h="190500">
                <a:moveTo>
                  <a:pt x="114761" y="66453"/>
                </a:moveTo>
                <a:lnTo>
                  <a:pt x="116113" y="67373"/>
                </a:lnTo>
                <a:lnTo>
                  <a:pt x="116785" y="67373"/>
                </a:lnTo>
                <a:lnTo>
                  <a:pt x="114761" y="66453"/>
                </a:lnTo>
                <a:close/>
              </a:path>
              <a:path w="1127125" h="190500">
                <a:moveTo>
                  <a:pt x="113770" y="65778"/>
                </a:moveTo>
                <a:lnTo>
                  <a:pt x="113277" y="65778"/>
                </a:lnTo>
                <a:lnTo>
                  <a:pt x="114761" y="66453"/>
                </a:lnTo>
                <a:lnTo>
                  <a:pt x="113770" y="65778"/>
                </a:lnTo>
                <a:close/>
              </a:path>
              <a:path w="1127125" h="190500">
                <a:moveTo>
                  <a:pt x="111131" y="45556"/>
                </a:moveTo>
                <a:lnTo>
                  <a:pt x="84067" y="45556"/>
                </a:lnTo>
                <a:lnTo>
                  <a:pt x="101371" y="57336"/>
                </a:lnTo>
                <a:lnTo>
                  <a:pt x="111131" y="45556"/>
                </a:lnTo>
                <a:close/>
              </a:path>
            </a:pathLst>
          </a:custGeom>
          <a:solidFill>
            <a:srgbClr val="B6476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grpSp>
        <p:nvGrpSpPr>
          <p:cNvPr id="27" name="object 27"/>
          <p:cNvGrpSpPr/>
          <p:nvPr/>
        </p:nvGrpSpPr>
        <p:grpSpPr>
          <a:xfrm>
            <a:off x="6299160" y="4009134"/>
            <a:ext cx="4750223" cy="455507"/>
            <a:chOff x="9448740" y="6013701"/>
            <a:chExt cx="7125334" cy="683260"/>
          </a:xfrm>
        </p:grpSpPr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13670" y="6375171"/>
              <a:ext cx="160121" cy="16012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24950" y="6013701"/>
              <a:ext cx="160121" cy="16012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53350" y="6079017"/>
              <a:ext cx="160121" cy="16012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32761" y="6291287"/>
              <a:ext cx="160121" cy="16012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52998" y="6397425"/>
              <a:ext cx="160120" cy="16012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48740" y="6536218"/>
              <a:ext cx="160120" cy="160120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6409487" y="4988899"/>
            <a:ext cx="961813" cy="83954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867" spc="-7" dirty="0">
                <a:latin typeface="Sitka Subheading"/>
                <a:cs typeface="Sitka Subheading"/>
              </a:rPr>
              <a:t>q(x</a:t>
            </a:r>
            <a:r>
              <a:rPr sz="1900" spc="-10" baseline="-17543" dirty="0">
                <a:latin typeface="Palatino Linotype"/>
                <a:cs typeface="Palatino Linotype"/>
              </a:rPr>
              <a:t>0</a:t>
            </a:r>
            <a:r>
              <a:rPr sz="1867" spc="-7" dirty="0">
                <a:latin typeface="Sitka Subheading"/>
                <a:cs typeface="Sitka Subheading"/>
              </a:rPr>
              <a:t>)</a:t>
            </a:r>
            <a:endParaRPr sz="1867">
              <a:latin typeface="Sitka Subheading"/>
              <a:cs typeface="Sitka Subheading"/>
            </a:endParaRPr>
          </a:p>
          <a:p>
            <a:pPr>
              <a:spcBef>
                <a:spcPts val="7"/>
              </a:spcBef>
            </a:pPr>
            <a:endParaRPr sz="2200">
              <a:latin typeface="Sitka Subheading"/>
              <a:cs typeface="Sitka Subheading"/>
            </a:endParaRPr>
          </a:p>
          <a:p>
            <a:pPr marL="378902"/>
            <a:r>
              <a:rPr sz="1333" spc="-43" dirty="0">
                <a:latin typeface="Lucida Sans Unicode"/>
                <a:cs typeface="Lucida Sans Unicode"/>
              </a:rPr>
              <a:t>q(x</a:t>
            </a:r>
            <a:r>
              <a:rPr sz="1300" spc="-65" baseline="-17094" dirty="0">
                <a:latin typeface="Times New Roman"/>
                <a:cs typeface="Times New Roman"/>
              </a:rPr>
              <a:t>0</a:t>
            </a:r>
            <a:r>
              <a:rPr sz="1333" spc="-43" dirty="0">
                <a:latin typeface="Lucida Sans Unicode"/>
                <a:cs typeface="Lucida Sans Unicode"/>
              </a:rPr>
              <a:t>|x</a:t>
            </a:r>
            <a:r>
              <a:rPr sz="1300" spc="-65" baseline="-17094" dirty="0">
                <a:latin typeface="Times New Roman"/>
                <a:cs typeface="Times New Roman"/>
              </a:rPr>
              <a:t>1</a:t>
            </a:r>
            <a:r>
              <a:rPr sz="1333" spc="-43" dirty="0">
                <a:latin typeface="Lucida Sans Unicode"/>
                <a:cs typeface="Lucida Sans Unicode"/>
              </a:rPr>
              <a:t>)</a:t>
            </a:r>
            <a:endParaRPr sz="1333">
              <a:latin typeface="Lucida Sans Unicode"/>
              <a:cs typeface="Lucida Sans Unicod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592172" y="4988899"/>
            <a:ext cx="1073997" cy="83954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500405">
              <a:spcBef>
                <a:spcPts val="67"/>
              </a:spcBef>
            </a:pPr>
            <a:r>
              <a:rPr sz="1867" spc="20" dirty="0">
                <a:latin typeface="Sitka Subheading"/>
                <a:cs typeface="Sitka Subheading"/>
              </a:rPr>
              <a:t>q(x</a:t>
            </a:r>
            <a:r>
              <a:rPr sz="1900" spc="29" baseline="-17543" dirty="0">
                <a:latin typeface="Palatino Linotype"/>
                <a:cs typeface="Palatino Linotype"/>
              </a:rPr>
              <a:t>T</a:t>
            </a:r>
            <a:r>
              <a:rPr sz="1867" spc="20" dirty="0">
                <a:latin typeface="Sitka Subheading"/>
                <a:cs typeface="Sitka Subheading"/>
              </a:rPr>
              <a:t>)</a:t>
            </a:r>
            <a:endParaRPr sz="1867">
              <a:latin typeface="Sitka Subheading"/>
              <a:cs typeface="Sitka Subheading"/>
            </a:endParaRPr>
          </a:p>
          <a:p>
            <a:pPr>
              <a:spcBef>
                <a:spcPts val="7"/>
              </a:spcBef>
            </a:pPr>
            <a:endParaRPr sz="2200">
              <a:latin typeface="Sitka Subheading"/>
              <a:cs typeface="Sitka Subheading"/>
            </a:endParaRPr>
          </a:p>
          <a:p>
            <a:pPr marL="25401"/>
            <a:r>
              <a:rPr sz="1333" spc="-13" dirty="0">
                <a:latin typeface="Lucida Sans Unicode"/>
                <a:cs typeface="Lucida Sans Unicode"/>
              </a:rPr>
              <a:t>q(x</a:t>
            </a:r>
            <a:r>
              <a:rPr sz="1300" spc="-20" baseline="-17094" dirty="0">
                <a:latin typeface="Times New Roman"/>
                <a:cs typeface="Times New Roman"/>
              </a:rPr>
              <a:t>T-1</a:t>
            </a:r>
            <a:r>
              <a:rPr sz="1333" spc="-13" dirty="0">
                <a:latin typeface="Lucida Sans Unicode"/>
                <a:cs typeface="Lucida Sans Unicode"/>
              </a:rPr>
              <a:t>|x</a:t>
            </a:r>
            <a:r>
              <a:rPr sz="1300" spc="-20" baseline="-17094" dirty="0">
                <a:latin typeface="Times New Roman"/>
                <a:cs typeface="Times New Roman"/>
              </a:rPr>
              <a:t>T</a:t>
            </a:r>
            <a:r>
              <a:rPr sz="1333" spc="-13" dirty="0">
                <a:latin typeface="Lucida Sans Unicode"/>
                <a:cs typeface="Lucida Sans Unicode"/>
              </a:rPr>
              <a:t>)</a:t>
            </a:r>
            <a:endParaRPr sz="1333">
              <a:latin typeface="Lucida Sans Unicode"/>
              <a:cs typeface="Lucida Sans Unicod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738693" y="5623560"/>
            <a:ext cx="607907" cy="213670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333" spc="-43" dirty="0">
                <a:latin typeface="Lucida Sans Unicode"/>
                <a:cs typeface="Lucida Sans Unicode"/>
              </a:rPr>
              <a:t>q(x</a:t>
            </a:r>
            <a:r>
              <a:rPr sz="1300" spc="-65" baseline="-17094" dirty="0">
                <a:latin typeface="Times New Roman"/>
                <a:cs typeface="Times New Roman"/>
              </a:rPr>
              <a:t>1</a:t>
            </a:r>
            <a:r>
              <a:rPr sz="1333" spc="-43" dirty="0">
                <a:latin typeface="Lucida Sans Unicode"/>
                <a:cs typeface="Lucida Sans Unicode"/>
              </a:rPr>
              <a:t>|x</a:t>
            </a:r>
            <a:r>
              <a:rPr sz="1300" spc="-65" baseline="-17094" dirty="0">
                <a:latin typeface="Times New Roman"/>
                <a:cs typeface="Times New Roman"/>
              </a:rPr>
              <a:t>2</a:t>
            </a:r>
            <a:r>
              <a:rPr sz="1333" spc="-43" dirty="0">
                <a:latin typeface="Lucida Sans Unicode"/>
                <a:cs typeface="Lucida Sans Unicode"/>
              </a:rPr>
              <a:t>)</a:t>
            </a:r>
            <a:endParaRPr sz="1333">
              <a:latin typeface="Lucida Sans Unicode"/>
              <a:cs typeface="Lucida Sans Unicod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714020" y="5623560"/>
            <a:ext cx="607907" cy="213670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333" spc="-43" dirty="0">
                <a:latin typeface="Lucida Sans Unicode"/>
                <a:cs typeface="Lucida Sans Unicode"/>
              </a:rPr>
              <a:t>q(x</a:t>
            </a:r>
            <a:r>
              <a:rPr sz="1300" spc="-65" baseline="-17094" dirty="0">
                <a:latin typeface="Times New Roman"/>
                <a:cs typeface="Times New Roman"/>
              </a:rPr>
              <a:t>2</a:t>
            </a:r>
            <a:r>
              <a:rPr sz="1333" spc="-43" dirty="0">
                <a:latin typeface="Lucida Sans Unicode"/>
                <a:cs typeface="Lucida Sans Unicode"/>
              </a:rPr>
              <a:t>|x</a:t>
            </a:r>
            <a:r>
              <a:rPr sz="1300" spc="-65" baseline="-17094" dirty="0">
                <a:latin typeface="Times New Roman"/>
                <a:cs typeface="Times New Roman"/>
              </a:rPr>
              <a:t>3</a:t>
            </a:r>
            <a:r>
              <a:rPr sz="1333" spc="-43" dirty="0">
                <a:latin typeface="Lucida Sans Unicode"/>
                <a:cs typeface="Lucida Sans Unicode"/>
              </a:rPr>
              <a:t>)</a:t>
            </a:r>
            <a:endParaRPr sz="1333">
              <a:latin typeface="Lucida Sans Unicode"/>
              <a:cs typeface="Lucida Sans Unicod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689346" y="5623560"/>
            <a:ext cx="607907" cy="213670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">
              <a:spcBef>
                <a:spcPts val="67"/>
              </a:spcBef>
            </a:pPr>
            <a:r>
              <a:rPr sz="1333" spc="-43" dirty="0">
                <a:latin typeface="Lucida Sans Unicode"/>
                <a:cs typeface="Lucida Sans Unicode"/>
              </a:rPr>
              <a:t>q(x</a:t>
            </a:r>
            <a:r>
              <a:rPr sz="1300" spc="-65" baseline="-17094" dirty="0">
                <a:latin typeface="Times New Roman"/>
                <a:cs typeface="Times New Roman"/>
              </a:rPr>
              <a:t>3</a:t>
            </a:r>
            <a:r>
              <a:rPr sz="1333" spc="-43" dirty="0">
                <a:latin typeface="Lucida Sans Unicode"/>
                <a:cs typeface="Lucida Sans Unicode"/>
              </a:rPr>
              <a:t>|x</a:t>
            </a:r>
            <a:r>
              <a:rPr sz="1300" spc="-65" baseline="-17094" dirty="0">
                <a:latin typeface="Times New Roman"/>
                <a:cs typeface="Times New Roman"/>
              </a:rPr>
              <a:t>4</a:t>
            </a:r>
            <a:r>
              <a:rPr sz="1333" spc="-43" dirty="0">
                <a:latin typeface="Lucida Sans Unicode"/>
                <a:cs typeface="Lucida Sans Unicode"/>
              </a:rPr>
              <a:t>)</a:t>
            </a:r>
            <a:endParaRPr sz="1333">
              <a:latin typeface="Lucida Sans Unicode"/>
              <a:cs typeface="Lucida Sans Unicode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D07D0E6-4E5C-0EE1-362E-D51BE01205FB}"/>
              </a:ext>
            </a:extLst>
          </p:cNvPr>
          <p:cNvGrpSpPr/>
          <p:nvPr/>
        </p:nvGrpSpPr>
        <p:grpSpPr>
          <a:xfrm>
            <a:off x="576808" y="5359399"/>
            <a:ext cx="5424106" cy="264161"/>
            <a:chOff x="626660" y="5805423"/>
            <a:chExt cx="5424106" cy="264161"/>
          </a:xfrm>
        </p:grpSpPr>
        <p:sp>
          <p:nvSpPr>
            <p:cNvPr id="5" name="object 5"/>
            <p:cNvSpPr txBox="1"/>
            <p:nvPr/>
          </p:nvSpPr>
          <p:spPr>
            <a:xfrm>
              <a:off x="626660" y="5805423"/>
              <a:ext cx="973667" cy="244448"/>
            </a:xfrm>
            <a:prstGeom prst="rect">
              <a:avLst/>
            </a:prstGeom>
          </p:spPr>
          <p:txBody>
            <a:bodyPr vert="horz" wrap="square" lIns="0" tIns="8467" rIns="0" bIns="0" rtlCol="0">
              <a:spAutoFit/>
            </a:bodyPr>
            <a:lstStyle/>
            <a:p>
              <a:pPr marL="8467">
                <a:spcBef>
                  <a:spcPts val="67"/>
                </a:spcBef>
              </a:pPr>
              <a:r>
                <a:rPr sz="1533" dirty="0">
                  <a:latin typeface="Trebuchet MS"/>
                  <a:cs typeface="Trebuchet MS"/>
                </a:rPr>
                <a:t>In</a:t>
              </a:r>
              <a:r>
                <a:rPr sz="1533" spc="-23" dirty="0">
                  <a:latin typeface="Trebuchet MS"/>
                  <a:cs typeface="Trebuchet MS"/>
                </a:rPr>
                <a:t> </a:t>
              </a:r>
              <a:r>
                <a:rPr sz="1533" spc="7" dirty="0">
                  <a:latin typeface="Trebuchet MS"/>
                  <a:cs typeface="Trebuchet MS"/>
                </a:rPr>
                <a:t>general,</a:t>
              </a:r>
              <a:endParaRPr sz="1533">
                <a:latin typeface="Trebuchet MS"/>
                <a:cs typeface="Trebuchet MS"/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4787540" y="5805423"/>
              <a:ext cx="1263226" cy="244448"/>
            </a:xfrm>
            <a:prstGeom prst="rect">
              <a:avLst/>
            </a:prstGeom>
          </p:spPr>
          <p:txBody>
            <a:bodyPr vert="horz" wrap="square" lIns="0" tIns="8467" rIns="0" bIns="0" rtlCol="0">
              <a:spAutoFit/>
            </a:bodyPr>
            <a:lstStyle/>
            <a:p>
              <a:pPr marL="8467">
                <a:spcBef>
                  <a:spcPts val="67"/>
                </a:spcBef>
              </a:pPr>
              <a:r>
                <a:rPr sz="1533" dirty="0">
                  <a:latin typeface="Trebuchet MS"/>
                  <a:cs typeface="Trebuchet MS"/>
                </a:rPr>
                <a:t>is</a:t>
              </a:r>
              <a:r>
                <a:rPr sz="1533" spc="-30" dirty="0">
                  <a:latin typeface="Trebuchet MS"/>
                  <a:cs typeface="Trebuchet MS"/>
                </a:rPr>
                <a:t> </a:t>
              </a:r>
              <a:r>
                <a:rPr sz="1533" spc="7" dirty="0">
                  <a:latin typeface="Trebuchet MS"/>
                  <a:cs typeface="Trebuchet MS"/>
                </a:rPr>
                <a:t>intractable.</a:t>
              </a:r>
              <a:endParaRPr sz="1533">
                <a:latin typeface="Trebuchet MS"/>
                <a:cs typeface="Trebuchet MS"/>
              </a:endParaRPr>
            </a:p>
          </p:txBody>
        </p:sp>
        <p:pic>
          <p:nvPicPr>
            <p:cNvPr id="40" name="object 4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35760" y="5839968"/>
              <a:ext cx="3076447" cy="229616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7D5819D-F4B8-DC4E-4583-1CFC6F85734D}"/>
              </a:ext>
            </a:extLst>
          </p:cNvPr>
          <p:cNvGrpSpPr/>
          <p:nvPr/>
        </p:nvGrpSpPr>
        <p:grpSpPr>
          <a:xfrm>
            <a:off x="464993" y="6081880"/>
            <a:ext cx="10355407" cy="340850"/>
            <a:chOff x="626660" y="6278879"/>
            <a:chExt cx="10323591" cy="256032"/>
          </a:xfrm>
        </p:grpSpPr>
        <p:sp>
          <p:nvSpPr>
            <p:cNvPr id="7" name="object 7"/>
            <p:cNvSpPr txBox="1"/>
            <p:nvPr/>
          </p:nvSpPr>
          <p:spPr>
            <a:xfrm>
              <a:off x="626660" y="6278879"/>
              <a:ext cx="1835997" cy="244448"/>
            </a:xfrm>
            <a:prstGeom prst="rect">
              <a:avLst/>
            </a:prstGeom>
          </p:spPr>
          <p:txBody>
            <a:bodyPr vert="horz" wrap="square" lIns="0" tIns="8467" rIns="0" bIns="0" rtlCol="0">
              <a:spAutoFit/>
            </a:bodyPr>
            <a:lstStyle/>
            <a:p>
              <a:pPr marL="8467">
                <a:spcBef>
                  <a:spcPts val="67"/>
                </a:spcBef>
              </a:pPr>
              <a:r>
                <a:rPr sz="1533" spc="7" dirty="0">
                  <a:latin typeface="Trebuchet MS"/>
                  <a:cs typeface="Trebuchet MS"/>
                </a:rPr>
                <a:t>Can</a:t>
              </a:r>
              <a:r>
                <a:rPr sz="1533" dirty="0">
                  <a:latin typeface="Trebuchet MS"/>
                  <a:cs typeface="Trebuchet MS"/>
                </a:rPr>
                <a:t> </a:t>
              </a:r>
              <a:r>
                <a:rPr sz="1533" spc="7" dirty="0">
                  <a:latin typeface="Trebuchet MS"/>
                  <a:cs typeface="Trebuchet MS"/>
                </a:rPr>
                <a:t>we</a:t>
              </a:r>
              <a:r>
                <a:rPr sz="1533" dirty="0">
                  <a:latin typeface="Trebuchet MS"/>
                  <a:cs typeface="Trebuchet MS"/>
                </a:rPr>
                <a:t> </a:t>
              </a:r>
              <a:r>
                <a:rPr sz="1533" spc="7" dirty="0">
                  <a:latin typeface="Trebuchet MS"/>
                  <a:cs typeface="Trebuchet MS"/>
                </a:rPr>
                <a:t>approximate</a:t>
              </a:r>
              <a:endParaRPr sz="1533">
                <a:latin typeface="Trebuchet MS"/>
                <a:cs typeface="Trebuchet MS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3515421" y="6278879"/>
              <a:ext cx="3688503" cy="244448"/>
            </a:xfrm>
            <a:prstGeom prst="rect">
              <a:avLst/>
            </a:prstGeom>
          </p:spPr>
          <p:txBody>
            <a:bodyPr vert="horz" wrap="square" lIns="0" tIns="8467" rIns="0" bIns="0" rtlCol="0">
              <a:spAutoFit/>
            </a:bodyPr>
            <a:lstStyle/>
            <a:p>
              <a:pPr marL="8467">
                <a:spcBef>
                  <a:spcPts val="67"/>
                </a:spcBef>
              </a:pPr>
              <a:r>
                <a:rPr sz="1533" dirty="0">
                  <a:latin typeface="Trebuchet MS"/>
                  <a:cs typeface="Trebuchet MS"/>
                </a:rPr>
                <a:t>?</a:t>
              </a:r>
              <a:r>
                <a:rPr sz="1533" spc="10" dirty="0">
                  <a:latin typeface="Trebuchet MS"/>
                  <a:cs typeface="Trebuchet MS"/>
                </a:rPr>
                <a:t> </a:t>
              </a:r>
              <a:r>
                <a:rPr sz="1533" spc="7" dirty="0">
                  <a:latin typeface="Trebuchet MS"/>
                  <a:cs typeface="Trebuchet MS"/>
                </a:rPr>
                <a:t>Yes,</a:t>
              </a:r>
              <a:r>
                <a:rPr sz="1533" spc="13" dirty="0">
                  <a:latin typeface="Trebuchet MS"/>
                  <a:cs typeface="Trebuchet MS"/>
                </a:rPr>
                <a:t> </a:t>
              </a:r>
              <a:r>
                <a:rPr sz="1533" spc="7" dirty="0">
                  <a:latin typeface="Trebuchet MS"/>
                  <a:cs typeface="Trebuchet MS"/>
                </a:rPr>
                <a:t>we</a:t>
              </a:r>
              <a:r>
                <a:rPr sz="1533" spc="13" dirty="0">
                  <a:latin typeface="Trebuchet MS"/>
                  <a:cs typeface="Trebuchet MS"/>
                </a:rPr>
                <a:t> </a:t>
              </a:r>
              <a:r>
                <a:rPr sz="1533" spc="3" dirty="0">
                  <a:latin typeface="Trebuchet MS"/>
                  <a:cs typeface="Trebuchet MS"/>
                </a:rPr>
                <a:t>can</a:t>
              </a:r>
              <a:r>
                <a:rPr sz="1533" spc="13" dirty="0">
                  <a:latin typeface="Trebuchet MS"/>
                  <a:cs typeface="Trebuchet MS"/>
                </a:rPr>
                <a:t> </a:t>
              </a:r>
              <a:r>
                <a:rPr sz="1533" spc="7" dirty="0">
                  <a:latin typeface="Trebuchet MS"/>
                  <a:cs typeface="Trebuchet MS"/>
                </a:rPr>
                <a:t>use</a:t>
              </a:r>
              <a:r>
                <a:rPr sz="1533" spc="10" dirty="0">
                  <a:latin typeface="Trebuchet MS"/>
                  <a:cs typeface="Trebuchet MS"/>
                </a:rPr>
                <a:t> </a:t>
              </a:r>
              <a:r>
                <a:rPr sz="1533" dirty="0">
                  <a:latin typeface="Trebuchet MS"/>
                  <a:cs typeface="Trebuchet MS"/>
                </a:rPr>
                <a:t>a</a:t>
              </a:r>
              <a:r>
                <a:rPr sz="1533" spc="-3" dirty="0">
                  <a:latin typeface="Trebuchet MS"/>
                  <a:cs typeface="Trebuchet MS"/>
                </a:rPr>
                <a:t> </a:t>
              </a:r>
              <a:r>
                <a:rPr sz="1533" spc="7" dirty="0">
                  <a:solidFill>
                    <a:srgbClr val="76B900"/>
                  </a:solidFill>
                  <a:latin typeface="Trebuchet MS"/>
                  <a:cs typeface="Trebuchet MS"/>
                </a:rPr>
                <a:t>Normal distribution</a:t>
              </a:r>
              <a:r>
                <a:rPr sz="1533" spc="13" dirty="0">
                  <a:solidFill>
                    <a:srgbClr val="76B900"/>
                  </a:solidFill>
                  <a:latin typeface="Trebuchet MS"/>
                  <a:cs typeface="Trebuchet MS"/>
                </a:rPr>
                <a:t> </a:t>
              </a:r>
              <a:r>
                <a:rPr sz="1533" spc="3" dirty="0">
                  <a:latin typeface="Trebuchet MS"/>
                  <a:cs typeface="Trebuchet MS"/>
                </a:rPr>
                <a:t>if</a:t>
              </a:r>
              <a:endParaRPr sz="1533" dirty="0">
                <a:latin typeface="Trebuchet MS"/>
                <a:cs typeface="Trebuchet MS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7483151" y="6278879"/>
              <a:ext cx="3467100" cy="244448"/>
            </a:xfrm>
            <a:prstGeom prst="rect">
              <a:avLst/>
            </a:prstGeom>
          </p:spPr>
          <p:txBody>
            <a:bodyPr vert="horz" wrap="square" lIns="0" tIns="8467" rIns="0" bIns="0" rtlCol="0">
              <a:spAutoFit/>
            </a:bodyPr>
            <a:lstStyle/>
            <a:p>
              <a:pPr marL="8467">
                <a:spcBef>
                  <a:spcPts val="67"/>
                </a:spcBef>
              </a:pPr>
              <a:r>
                <a:rPr sz="1533" dirty="0">
                  <a:latin typeface="Trebuchet MS"/>
                  <a:cs typeface="Trebuchet MS"/>
                </a:rPr>
                <a:t>is</a:t>
              </a:r>
              <a:r>
                <a:rPr sz="1533" spc="7" dirty="0">
                  <a:latin typeface="Trebuchet MS"/>
                  <a:cs typeface="Trebuchet MS"/>
                </a:rPr>
                <a:t> small</a:t>
              </a:r>
              <a:r>
                <a:rPr sz="1533" spc="3" dirty="0">
                  <a:latin typeface="Trebuchet MS"/>
                  <a:cs typeface="Trebuchet MS"/>
                </a:rPr>
                <a:t> </a:t>
              </a:r>
              <a:r>
                <a:rPr sz="1533" dirty="0">
                  <a:latin typeface="Trebuchet MS"/>
                  <a:cs typeface="Trebuchet MS"/>
                </a:rPr>
                <a:t>in</a:t>
              </a:r>
              <a:r>
                <a:rPr sz="1533" spc="10" dirty="0">
                  <a:latin typeface="Trebuchet MS"/>
                  <a:cs typeface="Trebuchet MS"/>
                </a:rPr>
                <a:t> </a:t>
              </a:r>
              <a:r>
                <a:rPr sz="1533" spc="7" dirty="0">
                  <a:latin typeface="Trebuchet MS"/>
                  <a:cs typeface="Trebuchet MS"/>
                </a:rPr>
                <a:t>each forward</a:t>
              </a:r>
              <a:r>
                <a:rPr sz="1533" spc="10" dirty="0">
                  <a:latin typeface="Trebuchet MS"/>
                  <a:cs typeface="Trebuchet MS"/>
                </a:rPr>
                <a:t> </a:t>
              </a:r>
              <a:r>
                <a:rPr sz="1533" spc="7" dirty="0">
                  <a:latin typeface="Trebuchet MS"/>
                  <a:cs typeface="Trebuchet MS"/>
                </a:rPr>
                <a:t>diffusion step.</a:t>
              </a:r>
              <a:endParaRPr sz="1533">
                <a:latin typeface="Trebuchet MS"/>
                <a:cs typeface="Trebuchet MS"/>
              </a:endParaRPr>
            </a:p>
          </p:txBody>
        </p:sp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83103" y="6293103"/>
              <a:ext cx="1020064" cy="24180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13601" y="6315455"/>
              <a:ext cx="197103" cy="213360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11059947" y="6532647"/>
            <a:ext cx="154517" cy="125248"/>
          </a:xfrm>
          <a:prstGeom prst="rect">
            <a:avLst/>
          </a:prstGeom>
        </p:spPr>
        <p:txBody>
          <a:bodyPr vert="horz" wrap="square" lIns="0" tIns="2117" rIns="0" bIns="0" rtlCol="0">
            <a:spAutoFit/>
          </a:bodyPr>
          <a:lstStyle/>
          <a:p>
            <a:pPr marL="25401">
              <a:spcBef>
                <a:spcPts val="17"/>
              </a:spcBef>
            </a:pPr>
            <a:r>
              <a:rPr sz="800" dirty="0">
                <a:solidFill>
                  <a:srgbClr val="8C8C8C"/>
                </a:solidFill>
                <a:latin typeface="Trebuchet MS"/>
                <a:cs typeface="Trebuchet MS"/>
              </a:rPr>
              <a:t>22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43" name="Date Placeholder 42">
            <a:extLst>
              <a:ext uri="{FF2B5EF4-FFF2-40B4-BE49-F238E27FC236}">
                <a16:creationId xmlns:a16="http://schemas.microsoft.com/office/drawing/2014/main" id="{D1FC7DB8-8C97-34AD-086F-646112934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4F47F-905F-430E-B188-D201D29A2F71}" type="datetime1">
              <a:rPr lang="en-US" smtClean="0"/>
              <a:t>11/12/2025</a:t>
            </a:fld>
            <a:endParaRPr lang="en-US"/>
          </a:p>
        </p:txBody>
      </p:sp>
      <p:sp>
        <p:nvSpPr>
          <p:cNvPr id="44" name="Footer Placeholder 43">
            <a:extLst>
              <a:ext uri="{FF2B5EF4-FFF2-40B4-BE49-F238E27FC236}">
                <a16:creationId xmlns:a16="http://schemas.microsoft.com/office/drawing/2014/main" id="{52878155-502D-361E-1C8A-05D162541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820F5BE7-DFAE-604D-4FCC-DFB43E833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918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7F76DB-CFF6-2554-B208-C8A036B6C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0ECB84-5728-5F81-D7B5-57039645C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A4F9D59-4269-74EC-4309-B36575E23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151" y="3009900"/>
            <a:ext cx="10972800" cy="838200"/>
          </a:xfrm>
        </p:spPr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A554DD-48D1-DEF1-CB6B-D6A04845B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275D9-B0C5-4CBE-8013-5288723665CF}" type="datetime1">
              <a:rPr lang="en-US" smtClean="0"/>
              <a:t>11/12/2025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23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44322</TotalTime>
  <Words>2663</Words>
  <Application>Microsoft Office PowerPoint</Application>
  <PresentationFormat>Widescreen</PresentationFormat>
  <Paragraphs>461</Paragraphs>
  <Slides>48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7" baseType="lpstr">
      <vt:lpstr>Arial MT</vt:lpstr>
      <vt:lpstr>Google Sans</vt:lpstr>
      <vt:lpstr>Helvetica Neue</vt:lpstr>
      <vt:lpstr>inherit</vt:lpstr>
      <vt:lpstr>source-serif-pro</vt:lpstr>
      <vt:lpstr>Arial</vt:lpstr>
      <vt:lpstr>Arial</vt:lpstr>
      <vt:lpstr>Bahnschrift</vt:lpstr>
      <vt:lpstr>Calibri</vt:lpstr>
      <vt:lpstr>Courier New</vt:lpstr>
      <vt:lpstr>Helvetica</vt:lpstr>
      <vt:lpstr>Lucida Sans Unicode</vt:lpstr>
      <vt:lpstr>Palatino Linotype</vt:lpstr>
      <vt:lpstr>Sitka Subheading</vt:lpstr>
      <vt:lpstr>Times New Roman</vt:lpstr>
      <vt:lpstr>Trebuchet MS</vt:lpstr>
      <vt:lpstr>Wingdings</vt:lpstr>
      <vt:lpstr>Work Sans</vt:lpstr>
      <vt:lpstr>Office Theme</vt:lpstr>
      <vt:lpstr>PowerPoint Presentation</vt:lpstr>
      <vt:lpstr>Goals</vt:lpstr>
      <vt:lpstr>Recap of Previous Lecture</vt:lpstr>
      <vt:lpstr>Denoising Diffusion Models</vt:lpstr>
      <vt:lpstr>Forward Diffusion Process</vt:lpstr>
      <vt:lpstr>Diffusion Kernel</vt:lpstr>
      <vt:lpstr>Forward Diffusion</vt:lpstr>
      <vt:lpstr>Generative Learning by Denoising</vt:lpstr>
      <vt:lpstr>Today’s Lecture</vt:lpstr>
      <vt:lpstr>Reverse Denoising Process</vt:lpstr>
      <vt:lpstr>Training Denoising Model</vt:lpstr>
      <vt:lpstr>Parameterizing the Denoising Model</vt:lpstr>
      <vt:lpstr>Training Objective Weighting Trading likelihood for perceptual quality</vt:lpstr>
      <vt:lpstr>Summary Training and Sample Generation</vt:lpstr>
      <vt:lpstr>Implementation Considerations Network Architectures</vt:lpstr>
      <vt:lpstr>UNet - Conditioning</vt:lpstr>
      <vt:lpstr>Diffusion Parameters Noise Schedule</vt:lpstr>
      <vt:lpstr>Content-Detail Tradeoff</vt:lpstr>
      <vt:lpstr>Connection to VAEs</vt:lpstr>
      <vt:lpstr>Summary Denoising Diffusion Probabilistic Models</vt:lpstr>
      <vt:lpstr>Stable Diffusion: High-Resolution Image Synthesis with Latent Diffusion Models</vt:lpstr>
      <vt:lpstr>Diffusion models (DMs)</vt:lpstr>
      <vt:lpstr>Latent Diffusion Models (LDM)</vt:lpstr>
      <vt:lpstr>Latent Diffusion Models (LDM)</vt:lpstr>
      <vt:lpstr>Latent Diffusion Models (LDM)</vt:lpstr>
      <vt:lpstr>Latent Diffusion Models (LDM)</vt:lpstr>
      <vt:lpstr>Latent Diffusion Models (LDM)</vt:lpstr>
      <vt:lpstr>Latent Diffusion Models (LDM)</vt:lpstr>
      <vt:lpstr>Latent Diffusion Models (LDM)</vt:lpstr>
      <vt:lpstr>Latent Diffusion Models (LDM)</vt:lpstr>
      <vt:lpstr>Latent Diffusion Models (LDM)</vt:lpstr>
      <vt:lpstr>Latent Diffusion Models (LDM)</vt:lpstr>
      <vt:lpstr>Contrastive Language-Image Pre-training (CLIP)</vt:lpstr>
      <vt:lpstr>Contrastive Language-Image Pre-training (CLIP)</vt:lpstr>
      <vt:lpstr>CLIP</vt:lpstr>
      <vt:lpstr>CLIP</vt:lpstr>
      <vt:lpstr>CLIP</vt:lpstr>
      <vt:lpstr>Variational Auto Encoder</vt:lpstr>
      <vt:lpstr>UNet</vt:lpstr>
      <vt:lpstr>Combined (LDM)</vt:lpstr>
      <vt:lpstr>Latent Diffusion Model</vt:lpstr>
      <vt:lpstr>UNet - Conditioning</vt:lpstr>
      <vt:lpstr>UNet - Conditioning</vt:lpstr>
      <vt:lpstr>Latent Diffusion Models</vt:lpstr>
      <vt:lpstr>Summary: Latent Diffusion Models</vt:lpstr>
      <vt:lpstr>References</vt:lpstr>
      <vt:lpstr>References</vt:lpstr>
      <vt:lpstr>Thank You 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AKHTAR JAMIL</dc:creator>
  <cp:lastModifiedBy>01-243172-020</cp:lastModifiedBy>
  <cp:revision>2221</cp:revision>
  <dcterms:created xsi:type="dcterms:W3CDTF">2006-08-16T00:00:00Z</dcterms:created>
  <dcterms:modified xsi:type="dcterms:W3CDTF">2025-11-12T11:12:16Z</dcterms:modified>
</cp:coreProperties>
</file>